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4" r:id="rId2"/>
    <p:sldId id="265" r:id="rId3"/>
    <p:sldId id="269" r:id="rId4"/>
    <p:sldId id="270" r:id="rId5"/>
    <p:sldId id="272" r:id="rId6"/>
    <p:sldId id="279" r:id="rId7"/>
    <p:sldId id="274" r:id="rId8"/>
    <p:sldId id="275" r:id="rId9"/>
    <p:sldId id="276" r:id="rId10"/>
  </p:sldIdLst>
  <p:sldSz cx="8999538" cy="11879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" initials="А" lastIdx="1" clrIdx="0">
    <p:extLst>
      <p:ext uri="{19B8F6BF-5375-455C-9EA6-DF929625EA0E}">
        <p15:presenceInfo xmlns:p15="http://schemas.microsoft.com/office/powerpoint/2012/main" userId="829c27f9de1c70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0000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73" autoAdjust="0"/>
  </p:normalViewPr>
  <p:slideViewPr>
    <p:cSldViewPr snapToGrid="0">
      <p:cViewPr varScale="1">
        <p:scale>
          <a:sx n="60" d="100"/>
          <a:sy n="60" d="100"/>
        </p:scale>
        <p:origin x="24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1901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BA-453B-913B-4C568DCAA64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BA-453B-913B-4C568DCAA6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BA-453B-913B-4C568DCAA644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74.5</c:v>
                </c:pt>
                <c:pt idx="1">
                  <c:v>16.8</c:v>
                </c:pt>
                <c:pt idx="2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FBA-453B-913B-4C568DCAA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0.30644</cdr:x>
      <cdr:y>0.3714</cdr:y>
    </cdr:from>
    <cdr:to>
      <cdr:x>0.70233</cdr:x>
      <cdr:y>0.59618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xmlns="" id="{789E900E-6BBB-4C9F-B9BE-883B29BDAB64}"/>
            </a:ext>
          </a:extLst>
        </cdr:cNvPr>
        <cdr:cNvSpPr/>
      </cdr:nvSpPr>
      <cdr:spPr>
        <a:xfrm xmlns:a="http://schemas.openxmlformats.org/drawingml/2006/main">
          <a:off x="1622292" y="1261813"/>
          <a:ext cx="2095840" cy="76366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rgbClr val="0070C0"/>
              </a:solidFill>
            </a:rPr>
            <a:t>Структура экономики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8DD9C-6978-4EC5-AEF4-EC2FF68BF977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1241425"/>
            <a:ext cx="25368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455A9-8AC0-4DE5-8B24-D4DDAC3E3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55A9-8AC0-4DE5-8B24-D4DDAC3E30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1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Переделать земли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55A9-8AC0-4DE5-8B24-D4DDAC3E30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55A9-8AC0-4DE5-8B24-D4DDAC3E307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1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55A9-8AC0-4DE5-8B24-D4DDAC3E307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8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Нет возможностей для кооперации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55A9-8AC0-4DE5-8B24-D4DDAC3E307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9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Непонятны меры поддержки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55A9-8AC0-4DE5-8B24-D4DDAC3E30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3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Нет</a:t>
            </a:r>
            <a:r>
              <a:rPr lang="ru-RU" baseline="0" dirty="0"/>
              <a:t> готовых площадок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55A9-8AC0-4DE5-8B24-D4DDAC3E30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8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УТОЧНИТЬ ИНВЕСТИЦИИ!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55A9-8AC0-4DE5-8B24-D4DDAC3E30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6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Фото заменить?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455A9-8AC0-4DE5-8B24-D4DDAC3E30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1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944130"/>
            <a:ext cx="7649607" cy="4135743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6239364"/>
            <a:ext cx="6749654" cy="2868071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718" y="11010319"/>
            <a:ext cx="642923" cy="632461"/>
          </a:xfrm>
        </p:spPr>
        <p:txBody>
          <a:bodyPr/>
          <a:lstStyle/>
          <a:p>
            <a:fld id="{F3C3431B-1E45-4AFA-8DBD-4A24F7D12374}" type="datetime1">
              <a:rPr lang="ru-RU" smtClean="0"/>
              <a:t>20.02.2025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4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629E-5361-4784-AB1C-3DC79A7EB530}" type="datetime1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5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632461"/>
            <a:ext cx="1940525" cy="100671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632461"/>
            <a:ext cx="5709082" cy="100671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5FF1-B48E-42FB-8440-453A597A983A}" type="datetime1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4134-5F2D-4925-B60B-0F3E6DE978FB}" type="datetime1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5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961570"/>
            <a:ext cx="7762102" cy="4941443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7949760"/>
            <a:ext cx="7762102" cy="259858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DC4-6A92-43FC-927C-59C4997B0C80}" type="datetime1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3162304"/>
            <a:ext cx="3824804" cy="7537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3162304"/>
            <a:ext cx="3824804" cy="7537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872E-927D-4759-9038-9A5D8075E03A}" type="datetime1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7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632464"/>
            <a:ext cx="7762102" cy="22961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912070"/>
            <a:ext cx="3807226" cy="1427161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4339231"/>
            <a:ext cx="3807226" cy="63823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912070"/>
            <a:ext cx="3825976" cy="1427161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4339231"/>
            <a:ext cx="3825976" cy="63823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37E5-3C4E-4DFD-874E-3CE05A415EE2}" type="datetime1">
              <a:rPr lang="ru-RU" smtClean="0"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2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EBC9-DA2E-4EFC-AA9D-C5AEB9D10DE8}" type="datetime1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0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A30-4FDF-491B-9DB4-A163AFD47A0A}" type="datetime1">
              <a:rPr lang="ru-RU" smtClean="0"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3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791951"/>
            <a:ext cx="2902585" cy="2771828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710397"/>
            <a:ext cx="4556016" cy="8441976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3563779"/>
            <a:ext cx="2902585" cy="6602341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8132-8019-4B74-B9F5-B6B283666B11}" type="datetime1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8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791951"/>
            <a:ext cx="2902585" cy="2771828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710397"/>
            <a:ext cx="4556016" cy="8441976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3563779"/>
            <a:ext cx="2902585" cy="6602341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D027-8110-4B4D-B6FB-7162A2A43344}" type="datetime1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3F8F-1EB1-44CF-805F-62D1BDF0B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5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632464"/>
            <a:ext cx="7762102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3162304"/>
            <a:ext cx="7762102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11010319"/>
            <a:ext cx="570002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8720" y="11017358"/>
            <a:ext cx="303734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11010319"/>
            <a:ext cx="2024896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fld id="{E0633F8F-1EB1-44CF-805F-62D1BDF0B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7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sanoveckoe-r24.gosweb.gosuslugi.ru/netcat_files/19/75/g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49" y="6627212"/>
            <a:ext cx="1515708" cy="18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6042" y="938465"/>
            <a:ext cx="4604084" cy="542223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9053" y="3408946"/>
            <a:ext cx="5550485" cy="4680000"/>
          </a:xfrm>
          <a:prstGeom prst="rect">
            <a:avLst/>
          </a:prstGeom>
          <a:blipFill dpi="0" rotWithShape="1">
            <a:blip r:embed="rId5"/>
            <a:srcRect/>
            <a:stretch>
              <a:fillRect t="-34000" b="-31000"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59831" y="9204946"/>
            <a:ext cx="6256421" cy="593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err="1">
                <a:solidFill>
                  <a:srgbClr val="0070C0"/>
                </a:solidFill>
              </a:rPr>
              <a:t>Гаврилово</a:t>
            </a:r>
            <a:r>
              <a:rPr lang="ru-RU" sz="3600" b="1" dirty="0">
                <a:solidFill>
                  <a:srgbClr val="0070C0"/>
                </a:solidFill>
              </a:rPr>
              <a:t>-Посадский район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9831" y="9798504"/>
            <a:ext cx="6256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муниципальные образования Ивановской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8547" y="3408946"/>
            <a:ext cx="792000" cy="792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60547" y="2292946"/>
            <a:ext cx="1116000" cy="111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16252" y="8837263"/>
            <a:ext cx="360000" cy="36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39714" r="23457" b="40134"/>
          <a:stretch/>
        </p:blipFill>
        <p:spPr>
          <a:xfrm>
            <a:off x="5729060" y="1426763"/>
            <a:ext cx="2651760" cy="10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3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1952" y="5481679"/>
            <a:ext cx="8138157" cy="239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1952" y="7890082"/>
            <a:ext cx="8138157" cy="3025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02107" y="11247119"/>
            <a:ext cx="3129814" cy="411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ГАВРИЛОВО-ПОСАДСКИЙ РАЙОН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315270" y="11136629"/>
            <a:ext cx="486836" cy="6324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E0633F8F-1EB1-44CF-805F-62D1BDF0B30D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algn="ctr"/>
              <a:t>2</a:t>
            </a:fld>
            <a:endParaRPr lang="ru-RU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4553" y="8436436"/>
            <a:ext cx="7686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Основные реки: Нерль, </a:t>
            </a:r>
            <a:r>
              <a:rPr lang="ru-RU" dirty="0" err="1"/>
              <a:t>Сихода</a:t>
            </a:r>
            <a:r>
              <a:rPr lang="ru-RU" dirty="0"/>
              <a:t> и </a:t>
            </a:r>
            <a:r>
              <a:rPr lang="ru-RU" dirty="0" err="1"/>
              <a:t>Ирмес</a:t>
            </a:r>
            <a:endParaRPr lang="ru-RU" dirty="0"/>
          </a:p>
          <a:p>
            <a:pPr algn="just"/>
            <a:r>
              <a:rPr lang="ru-RU" dirty="0"/>
              <a:t>Нерль – главная река района, длиной 73 км, пересекает территорию с севера-запада на юго-восток</a:t>
            </a:r>
          </a:p>
          <a:p>
            <a:pPr algn="just"/>
            <a:r>
              <a:rPr lang="ru-RU" dirty="0"/>
              <a:t>Общая длина р. Нерль – 284 км, водосборная площадь – 6780 км2</a:t>
            </a:r>
          </a:p>
          <a:p>
            <a:pPr algn="just"/>
            <a:r>
              <a:rPr lang="ru-RU" dirty="0"/>
              <a:t>Земли лесного фонда составляют 27,7 тыс. га</a:t>
            </a:r>
          </a:p>
          <a:p>
            <a:pPr algn="just"/>
            <a:r>
              <a:rPr lang="ru-RU" dirty="0"/>
              <a:t>Площадь сельскохозяйственных угодий 57,9 тыс. га</a:t>
            </a:r>
          </a:p>
          <a:p>
            <a:pPr algn="just"/>
            <a:r>
              <a:rPr lang="ru-RU" dirty="0"/>
              <a:t>Существует 106 месторождений торфа пригодных для коммерческой разработки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40" y="6085404"/>
            <a:ext cx="709589" cy="7095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49400" y="5972558"/>
            <a:ext cx="3866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Иваново – Гаврилов Посад </a:t>
            </a:r>
          </a:p>
          <a:p>
            <a:r>
              <a:rPr lang="ru-RU" dirty="0"/>
              <a:t>(на Ярославль, Кострому); </a:t>
            </a:r>
          </a:p>
          <a:p>
            <a:r>
              <a:rPr lang="ru-RU" dirty="0"/>
              <a:t>Суздаль – Гаврилов Посад </a:t>
            </a:r>
          </a:p>
          <a:p>
            <a:r>
              <a:rPr lang="ru-RU" dirty="0"/>
              <a:t>(на Владимир, Москву, </a:t>
            </a:r>
            <a:r>
              <a:rPr lang="ru-RU" dirty="0" err="1"/>
              <a:t>Н.Новгород</a:t>
            </a:r>
            <a:r>
              <a:rPr lang="ru-RU" dirty="0"/>
              <a:t>); </a:t>
            </a:r>
          </a:p>
          <a:p>
            <a:r>
              <a:rPr lang="ru-RU" dirty="0"/>
              <a:t>Юрьев Польский – Гаврилов Посад (на Москву и Переславль Залеский)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062" y="6052013"/>
            <a:ext cx="727869" cy="72786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278983" y="5983342"/>
            <a:ext cx="2496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Пассажирско</a:t>
            </a:r>
            <a:r>
              <a:rPr lang="ru-RU" dirty="0"/>
              <a:t> - Грузовые ж/д станций: </a:t>
            </a:r>
          </a:p>
          <a:p>
            <a:r>
              <a:rPr lang="ru-RU" dirty="0" err="1"/>
              <a:t>ст.Гаврилов</a:t>
            </a:r>
            <a:r>
              <a:rPr lang="ru-RU" dirty="0"/>
              <a:t>-Посад</a:t>
            </a:r>
          </a:p>
          <a:p>
            <a:r>
              <a:rPr lang="ru-RU" dirty="0" err="1"/>
              <a:t>ст.Петровская</a:t>
            </a:r>
            <a:endParaRPr lang="ru-RU" dirty="0"/>
          </a:p>
        </p:txBody>
      </p:sp>
      <p:pic>
        <p:nvPicPr>
          <p:cNvPr id="2" name="Рисунок 1" descr="Изображение выглядит как Мир,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CA8E6F6-A59E-22D1-DCC2-6D140407B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5" y="-325120"/>
            <a:ext cx="7862040" cy="58811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2C9464F-6B25-4F8B-12C8-7311E6A72F88}"/>
              </a:ext>
            </a:extLst>
          </p:cNvPr>
          <p:cNvSpPr/>
          <p:nvPr/>
        </p:nvSpPr>
        <p:spPr>
          <a:xfrm>
            <a:off x="0" y="-193040"/>
            <a:ext cx="9225280" cy="526288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0405594-8E4D-0394-F40A-2B39ADBC4FA7}"/>
              </a:ext>
            </a:extLst>
          </p:cNvPr>
          <p:cNvSpPr/>
          <p:nvPr/>
        </p:nvSpPr>
        <p:spPr>
          <a:xfrm>
            <a:off x="450462" y="4995053"/>
            <a:ext cx="8474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Основные социально-экономические показатели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DC0246-25BE-DA9D-8044-FF81047C6711}"/>
              </a:ext>
            </a:extLst>
          </p:cNvPr>
          <p:cNvSpPr/>
          <p:nvPr/>
        </p:nvSpPr>
        <p:spPr>
          <a:xfrm>
            <a:off x="6013074" y="4152372"/>
            <a:ext cx="2178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площадь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Гаврилово-Посадского района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00CEDE3-6C76-917E-416A-F83C0AAAA5DB}"/>
              </a:ext>
            </a:extLst>
          </p:cNvPr>
          <p:cNvSpPr/>
          <p:nvPr/>
        </p:nvSpPr>
        <p:spPr>
          <a:xfrm>
            <a:off x="4469894" y="3740533"/>
            <a:ext cx="16914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6600" b="1" dirty="0">
                <a:solidFill>
                  <a:srgbClr val="C00000"/>
                </a:solidFill>
                <a:ea typeface="Times New Roman" panose="02020603050405020304" pitchFamily="18" charset="0"/>
              </a:rPr>
              <a:t>94,5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C264CA-ED63-CAC0-108C-3B5AA25D0BE4}"/>
              </a:ext>
            </a:extLst>
          </p:cNvPr>
          <p:cNvSpPr txBox="1"/>
          <p:nvPr/>
        </p:nvSpPr>
        <p:spPr>
          <a:xfrm>
            <a:off x="6023235" y="3946638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кв.км</a:t>
            </a:r>
            <a:endParaRPr lang="ru-RU" sz="12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0F0E64E-94F7-915D-8B2E-325572261098}"/>
              </a:ext>
            </a:extLst>
          </p:cNvPr>
          <p:cNvSpPr/>
          <p:nvPr/>
        </p:nvSpPr>
        <p:spPr>
          <a:xfrm>
            <a:off x="0" y="0"/>
            <a:ext cx="1116000" cy="111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1E753F14-9EE8-B04B-52E3-B9FB001A8AD4}"/>
              </a:ext>
            </a:extLst>
          </p:cNvPr>
          <p:cNvSpPr/>
          <p:nvPr/>
        </p:nvSpPr>
        <p:spPr>
          <a:xfrm>
            <a:off x="1549400" y="3352800"/>
            <a:ext cx="1111250" cy="1384300"/>
          </a:xfrm>
          <a:custGeom>
            <a:avLst/>
            <a:gdLst>
              <a:gd name="connsiteX0" fmla="*/ 1111250 w 1111250"/>
              <a:gd name="connsiteY0" fmla="*/ 1054100 h 1384300"/>
              <a:gd name="connsiteX1" fmla="*/ 1047750 w 1111250"/>
              <a:gd name="connsiteY1" fmla="*/ 1028700 h 1384300"/>
              <a:gd name="connsiteX2" fmla="*/ 965200 w 1111250"/>
              <a:gd name="connsiteY2" fmla="*/ 1136650 h 1384300"/>
              <a:gd name="connsiteX3" fmla="*/ 965200 w 1111250"/>
              <a:gd name="connsiteY3" fmla="*/ 1136650 h 1384300"/>
              <a:gd name="connsiteX4" fmla="*/ 863600 w 1111250"/>
              <a:gd name="connsiteY4" fmla="*/ 1219200 h 1384300"/>
              <a:gd name="connsiteX5" fmla="*/ 819150 w 1111250"/>
              <a:gd name="connsiteY5" fmla="*/ 1200150 h 1384300"/>
              <a:gd name="connsiteX6" fmla="*/ 793750 w 1111250"/>
              <a:gd name="connsiteY6" fmla="*/ 1244600 h 1384300"/>
              <a:gd name="connsiteX7" fmla="*/ 793750 w 1111250"/>
              <a:gd name="connsiteY7" fmla="*/ 1289050 h 1384300"/>
              <a:gd name="connsiteX8" fmla="*/ 730250 w 1111250"/>
              <a:gd name="connsiteY8" fmla="*/ 1384300 h 1384300"/>
              <a:gd name="connsiteX9" fmla="*/ 666750 w 1111250"/>
              <a:gd name="connsiteY9" fmla="*/ 1333500 h 1384300"/>
              <a:gd name="connsiteX10" fmla="*/ 647700 w 1111250"/>
              <a:gd name="connsiteY10" fmla="*/ 1276350 h 1384300"/>
              <a:gd name="connsiteX11" fmla="*/ 603250 w 1111250"/>
              <a:gd name="connsiteY11" fmla="*/ 1308100 h 1384300"/>
              <a:gd name="connsiteX12" fmla="*/ 508000 w 1111250"/>
              <a:gd name="connsiteY12" fmla="*/ 1225550 h 1384300"/>
              <a:gd name="connsiteX13" fmla="*/ 393700 w 1111250"/>
              <a:gd name="connsiteY13" fmla="*/ 1200150 h 1384300"/>
              <a:gd name="connsiteX14" fmla="*/ 298450 w 1111250"/>
              <a:gd name="connsiteY14" fmla="*/ 1276350 h 1384300"/>
              <a:gd name="connsiteX15" fmla="*/ 228600 w 1111250"/>
              <a:gd name="connsiteY15" fmla="*/ 1257300 h 1384300"/>
              <a:gd name="connsiteX16" fmla="*/ 177800 w 1111250"/>
              <a:gd name="connsiteY16" fmla="*/ 1162050 h 1384300"/>
              <a:gd name="connsiteX17" fmla="*/ 184150 w 1111250"/>
              <a:gd name="connsiteY17" fmla="*/ 1092200 h 1384300"/>
              <a:gd name="connsiteX18" fmla="*/ 247650 w 1111250"/>
              <a:gd name="connsiteY18" fmla="*/ 1060450 h 1384300"/>
              <a:gd name="connsiteX19" fmla="*/ 101600 w 1111250"/>
              <a:gd name="connsiteY19" fmla="*/ 838200 h 1384300"/>
              <a:gd name="connsiteX20" fmla="*/ 38100 w 1111250"/>
              <a:gd name="connsiteY20" fmla="*/ 831850 h 1384300"/>
              <a:gd name="connsiteX21" fmla="*/ 0 w 1111250"/>
              <a:gd name="connsiteY21" fmla="*/ 774700 h 1384300"/>
              <a:gd name="connsiteX22" fmla="*/ 88900 w 1111250"/>
              <a:gd name="connsiteY22" fmla="*/ 742950 h 1384300"/>
              <a:gd name="connsiteX23" fmla="*/ 101600 w 1111250"/>
              <a:gd name="connsiteY23" fmla="*/ 482600 h 1384300"/>
              <a:gd name="connsiteX24" fmla="*/ 152400 w 1111250"/>
              <a:gd name="connsiteY24" fmla="*/ 419100 h 1384300"/>
              <a:gd name="connsiteX25" fmla="*/ 152400 w 1111250"/>
              <a:gd name="connsiteY25" fmla="*/ 228600 h 1384300"/>
              <a:gd name="connsiteX26" fmla="*/ 114300 w 1111250"/>
              <a:gd name="connsiteY26" fmla="*/ 190500 h 1384300"/>
              <a:gd name="connsiteX27" fmla="*/ 146050 w 1111250"/>
              <a:gd name="connsiteY27" fmla="*/ 44450 h 1384300"/>
              <a:gd name="connsiteX28" fmla="*/ 266700 w 1111250"/>
              <a:gd name="connsiteY28" fmla="*/ 0 h 1384300"/>
              <a:gd name="connsiteX29" fmla="*/ 323850 w 1111250"/>
              <a:gd name="connsiteY29" fmla="*/ 57150 h 1384300"/>
              <a:gd name="connsiteX30" fmla="*/ 431800 w 1111250"/>
              <a:gd name="connsiteY30" fmla="*/ 88900 h 1384300"/>
              <a:gd name="connsiteX31" fmla="*/ 463550 w 1111250"/>
              <a:gd name="connsiteY31" fmla="*/ 146050 h 1384300"/>
              <a:gd name="connsiteX32" fmla="*/ 565150 w 1111250"/>
              <a:gd name="connsiteY32" fmla="*/ 127000 h 1384300"/>
              <a:gd name="connsiteX33" fmla="*/ 603250 w 1111250"/>
              <a:gd name="connsiteY33" fmla="*/ 82550 h 1384300"/>
              <a:gd name="connsiteX34" fmla="*/ 647700 w 1111250"/>
              <a:gd name="connsiteY34" fmla="*/ 88900 h 1384300"/>
              <a:gd name="connsiteX35" fmla="*/ 660400 w 1111250"/>
              <a:gd name="connsiteY35" fmla="*/ 171450 h 1384300"/>
              <a:gd name="connsiteX36" fmla="*/ 641350 w 1111250"/>
              <a:gd name="connsiteY36" fmla="*/ 260350 h 1384300"/>
              <a:gd name="connsiteX37" fmla="*/ 749300 w 1111250"/>
              <a:gd name="connsiteY37" fmla="*/ 381000 h 1384300"/>
              <a:gd name="connsiteX38" fmla="*/ 800100 w 1111250"/>
              <a:gd name="connsiteY38" fmla="*/ 381000 h 1384300"/>
              <a:gd name="connsiteX39" fmla="*/ 850900 w 1111250"/>
              <a:gd name="connsiteY39" fmla="*/ 349250 h 1384300"/>
              <a:gd name="connsiteX40" fmla="*/ 984250 w 1111250"/>
              <a:gd name="connsiteY40" fmla="*/ 679450 h 1384300"/>
              <a:gd name="connsiteX41" fmla="*/ 984250 w 1111250"/>
              <a:gd name="connsiteY41" fmla="*/ 742950 h 1384300"/>
              <a:gd name="connsiteX42" fmla="*/ 1054100 w 1111250"/>
              <a:gd name="connsiteY42" fmla="*/ 806450 h 1384300"/>
              <a:gd name="connsiteX43" fmla="*/ 1035050 w 1111250"/>
              <a:gd name="connsiteY43" fmla="*/ 882650 h 1384300"/>
              <a:gd name="connsiteX44" fmla="*/ 1111250 w 1111250"/>
              <a:gd name="connsiteY44" fmla="*/ 10541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1250" h="1384300">
                <a:moveTo>
                  <a:pt x="1111250" y="1054100"/>
                </a:moveTo>
                <a:lnTo>
                  <a:pt x="1047750" y="1028700"/>
                </a:lnTo>
                <a:lnTo>
                  <a:pt x="965200" y="1136650"/>
                </a:lnTo>
                <a:lnTo>
                  <a:pt x="965200" y="1136650"/>
                </a:lnTo>
                <a:lnTo>
                  <a:pt x="863600" y="1219200"/>
                </a:lnTo>
                <a:lnTo>
                  <a:pt x="819150" y="1200150"/>
                </a:lnTo>
                <a:lnTo>
                  <a:pt x="793750" y="1244600"/>
                </a:lnTo>
                <a:lnTo>
                  <a:pt x="793750" y="1289050"/>
                </a:lnTo>
                <a:lnTo>
                  <a:pt x="730250" y="1384300"/>
                </a:lnTo>
                <a:lnTo>
                  <a:pt x="666750" y="1333500"/>
                </a:lnTo>
                <a:lnTo>
                  <a:pt x="647700" y="1276350"/>
                </a:lnTo>
                <a:lnTo>
                  <a:pt x="603250" y="1308100"/>
                </a:lnTo>
                <a:lnTo>
                  <a:pt x="508000" y="1225550"/>
                </a:lnTo>
                <a:lnTo>
                  <a:pt x="393700" y="1200150"/>
                </a:lnTo>
                <a:lnTo>
                  <a:pt x="298450" y="1276350"/>
                </a:lnTo>
                <a:lnTo>
                  <a:pt x="228600" y="1257300"/>
                </a:lnTo>
                <a:lnTo>
                  <a:pt x="177800" y="1162050"/>
                </a:lnTo>
                <a:lnTo>
                  <a:pt x="184150" y="1092200"/>
                </a:lnTo>
                <a:lnTo>
                  <a:pt x="247650" y="1060450"/>
                </a:lnTo>
                <a:lnTo>
                  <a:pt x="101600" y="838200"/>
                </a:lnTo>
                <a:lnTo>
                  <a:pt x="38100" y="831850"/>
                </a:lnTo>
                <a:lnTo>
                  <a:pt x="0" y="774700"/>
                </a:lnTo>
                <a:lnTo>
                  <a:pt x="88900" y="742950"/>
                </a:lnTo>
                <a:lnTo>
                  <a:pt x="101600" y="482600"/>
                </a:lnTo>
                <a:lnTo>
                  <a:pt x="152400" y="419100"/>
                </a:lnTo>
                <a:lnTo>
                  <a:pt x="152400" y="228600"/>
                </a:lnTo>
                <a:lnTo>
                  <a:pt x="114300" y="190500"/>
                </a:lnTo>
                <a:lnTo>
                  <a:pt x="146050" y="44450"/>
                </a:lnTo>
                <a:lnTo>
                  <a:pt x="266700" y="0"/>
                </a:lnTo>
                <a:lnTo>
                  <a:pt x="323850" y="57150"/>
                </a:lnTo>
                <a:lnTo>
                  <a:pt x="431800" y="88900"/>
                </a:lnTo>
                <a:lnTo>
                  <a:pt x="463550" y="146050"/>
                </a:lnTo>
                <a:lnTo>
                  <a:pt x="565150" y="127000"/>
                </a:lnTo>
                <a:lnTo>
                  <a:pt x="603250" y="82550"/>
                </a:lnTo>
                <a:lnTo>
                  <a:pt x="647700" y="88900"/>
                </a:lnTo>
                <a:lnTo>
                  <a:pt x="660400" y="171450"/>
                </a:lnTo>
                <a:lnTo>
                  <a:pt x="641350" y="260350"/>
                </a:lnTo>
                <a:lnTo>
                  <a:pt x="749300" y="381000"/>
                </a:lnTo>
                <a:lnTo>
                  <a:pt x="800100" y="381000"/>
                </a:lnTo>
                <a:lnTo>
                  <a:pt x="850900" y="349250"/>
                </a:lnTo>
                <a:lnTo>
                  <a:pt x="984250" y="679450"/>
                </a:lnTo>
                <a:lnTo>
                  <a:pt x="984250" y="742950"/>
                </a:lnTo>
                <a:lnTo>
                  <a:pt x="1054100" y="806450"/>
                </a:lnTo>
                <a:lnTo>
                  <a:pt x="1035050" y="882650"/>
                </a:lnTo>
                <a:lnTo>
                  <a:pt x="1111250" y="10541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AEE5225-2299-4085-B90B-8DF82FC36123}"/>
              </a:ext>
            </a:extLst>
          </p:cNvPr>
          <p:cNvSpPr/>
          <p:nvPr/>
        </p:nvSpPr>
        <p:spPr>
          <a:xfrm>
            <a:off x="414175" y="5497127"/>
            <a:ext cx="83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Информация о транспортной доступности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DCC4895-A234-406A-B0CA-2F6082E3A838}"/>
              </a:ext>
            </a:extLst>
          </p:cNvPr>
          <p:cNvSpPr/>
          <p:nvPr/>
        </p:nvSpPr>
        <p:spPr>
          <a:xfrm>
            <a:off x="448932" y="7925235"/>
            <a:ext cx="839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Информация о природных ресурсах</a:t>
            </a:r>
          </a:p>
        </p:txBody>
      </p:sp>
    </p:spTree>
    <p:extLst>
      <p:ext uri="{BB962C8B-B14F-4D97-AF65-F5344CB8AC3E}">
        <p14:creationId xmlns:p14="http://schemas.microsoft.com/office/powerpoint/2010/main" val="11683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00436661"/>
              </p:ext>
            </p:extLst>
          </p:nvPr>
        </p:nvGraphicFramePr>
        <p:xfrm>
          <a:off x="-398403" y="897565"/>
          <a:ext cx="5293959" cy="339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02107" y="11247119"/>
            <a:ext cx="3129814" cy="411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ГАВРИЛОВО-ПОСАДСКИЙ РАЙОН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315270" y="11136629"/>
            <a:ext cx="486836" cy="6324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E0633F8F-1EB1-44CF-805F-62D1BDF0B30D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algn="ctr"/>
              <a:t>3</a:t>
            </a:fld>
            <a:endParaRPr lang="ru-RU" sz="16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672" y="263855"/>
            <a:ext cx="4420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Экономический потенциал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10241" y="3113331"/>
            <a:ext cx="1398013" cy="58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8,7%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4391" y="3020368"/>
            <a:ext cx="373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Промышленность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4393" y="1237042"/>
            <a:ext cx="373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Сельское хозяйство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34391" y="2374037"/>
            <a:ext cx="373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Прочие отрасли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10240" y="1237041"/>
            <a:ext cx="1398013" cy="11615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74,5%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10240" y="2411201"/>
            <a:ext cx="1398013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16,8%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56076" y="4453023"/>
            <a:ext cx="2504174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1 602 млн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6076" y="5156312"/>
            <a:ext cx="250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Объем инвестиций за 2020-2022 гг.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80212" y="4453023"/>
            <a:ext cx="2360867" cy="1035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328 </a:t>
            </a:r>
            <a:r>
              <a:rPr lang="ru-RU" sz="2800" b="1" dirty="0" err="1">
                <a:solidFill>
                  <a:schemeClr val="tx1"/>
                </a:solidFill>
              </a:rPr>
              <a:t>ед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02326" y="4461025"/>
            <a:ext cx="2240583" cy="1025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497 </a:t>
            </a:r>
            <a:r>
              <a:rPr lang="ru-RU" sz="2800" b="1" dirty="0" err="1">
                <a:solidFill>
                  <a:schemeClr val="tx1"/>
                </a:solidFill>
              </a:rPr>
              <a:t>ед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000" dirty="0" err="1">
                <a:solidFill>
                  <a:schemeClr val="tx1"/>
                </a:solidFill>
              </a:rPr>
              <a:t>Самозанятые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8688" y="6179926"/>
            <a:ext cx="8138157" cy="4633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575" y="6757503"/>
            <a:ext cx="78233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АО «Племенной завод имени Дзержинского» </a:t>
            </a:r>
            <a:r>
              <a:rPr lang="ru-RU" sz="2000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количество работников 270 человек, вид деятельности - выращивание крупного рогатого скота, выращивание зерновых и зернобобовых культур, с. </a:t>
            </a:r>
            <a:r>
              <a:rPr lang="ru-RU" sz="2000" spc="10" dirty="0" err="1">
                <a:solidFill>
                  <a:srgbClr val="332E2D"/>
                </a:solidFill>
                <a:ea typeface="Arial Unicode MS" panose="020B0604020202020204" pitchFamily="34" charset="-128"/>
              </a:rPr>
              <a:t>Осановец</a:t>
            </a:r>
            <a:r>
              <a:rPr lang="ru-RU" sz="2000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, д.170.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ООО «</a:t>
            </a:r>
            <a:r>
              <a:rPr lang="ru-RU" sz="2000" b="1" spc="10" dirty="0" err="1">
                <a:solidFill>
                  <a:srgbClr val="332E2D"/>
                </a:solidFill>
                <a:ea typeface="Arial Unicode MS" panose="020B0604020202020204" pitchFamily="34" charset="-128"/>
              </a:rPr>
              <a:t>Тарбаево</a:t>
            </a:r>
            <a:r>
              <a:rPr lang="ru-RU" sz="2000" b="1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», </a:t>
            </a:r>
            <a:r>
              <a:rPr lang="ru-RU" sz="2000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количество работников 153 человека, вид деятельности – разведение свиней, п. Петровский, </a:t>
            </a:r>
            <a:r>
              <a:rPr lang="ru-RU" sz="2000" spc="10" dirty="0" err="1">
                <a:solidFill>
                  <a:srgbClr val="332E2D"/>
                </a:solidFill>
                <a:ea typeface="Arial Unicode MS" panose="020B0604020202020204" pitchFamily="34" charset="-128"/>
              </a:rPr>
              <a:t>зд</a:t>
            </a:r>
            <a:r>
              <a:rPr lang="ru-RU" sz="2000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. 2;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ООО «</a:t>
            </a:r>
            <a:r>
              <a:rPr lang="ru-RU" sz="2000" b="1" spc="10" dirty="0" err="1">
                <a:solidFill>
                  <a:srgbClr val="332E2D"/>
                </a:solidFill>
                <a:ea typeface="Arial Unicode MS" panose="020B0604020202020204" pitchFamily="34" charset="-128"/>
              </a:rPr>
              <a:t>Теплодом</a:t>
            </a:r>
            <a:r>
              <a:rPr lang="ru-RU" sz="2000" b="1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» </a:t>
            </a:r>
            <a:r>
              <a:rPr lang="ru-RU" sz="2000" spc="10" dirty="0">
                <a:solidFill>
                  <a:srgbClr val="332E2D"/>
                </a:solidFill>
                <a:ea typeface="Arial Unicode MS" panose="020B0604020202020204" pitchFamily="34" charset="-128"/>
              </a:rPr>
              <a:t>обособленное подразделение, количество работников 108 человек, вид деятельности – производство систем обогрева сидений и рулей автотранспортных средств, г. Гаврилов Посад, ул. Горького, д. 7.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B2762B2-C07D-4414-A3DA-148B4E159008}"/>
              </a:ext>
            </a:extLst>
          </p:cNvPr>
          <p:cNvSpPr/>
          <p:nvPr/>
        </p:nvSpPr>
        <p:spPr>
          <a:xfrm>
            <a:off x="2107061" y="6110796"/>
            <a:ext cx="5141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Действующие предприятия </a:t>
            </a:r>
          </a:p>
        </p:txBody>
      </p:sp>
    </p:spTree>
    <p:extLst>
      <p:ext uri="{BB962C8B-B14F-4D97-AF65-F5344CB8AC3E}">
        <p14:creationId xmlns:p14="http://schemas.microsoft.com/office/powerpoint/2010/main" val="228122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02107" y="11247120"/>
            <a:ext cx="3129814" cy="411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ГАВРИЛОВО-ПОСАДСКИЙ РАЙОН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315270" y="11136629"/>
            <a:ext cx="486836" cy="6324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E0633F8F-1EB1-44CF-805F-62D1BDF0B30D}" type="slidenum">
              <a:rPr lang="ru-RU" sz="1600" smtClean="0">
                <a:solidFill>
                  <a:schemeClr val="bg1">
                    <a:lumMod val="50000"/>
                  </a:schemeClr>
                </a:solidFill>
              </a:rPr>
              <a:pPr algn="ctr"/>
              <a:t>4</a:t>
            </a:fld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1952" y="154782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Кадровый потенциал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300443" y="922729"/>
            <a:ext cx="2504174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6,3 тыс. чел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90604" y="1612539"/>
            <a:ext cx="3018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Численность трудоспособного</a:t>
            </a:r>
          </a:p>
          <a:p>
            <a:pPr algn="ctr"/>
            <a:r>
              <a:rPr lang="ru-RU" sz="2000" dirty="0"/>
              <a:t>населения </a:t>
            </a:r>
            <a:r>
              <a:rPr lang="ru-RU" sz="2000" b="1" dirty="0"/>
              <a:t>(Доля в общей численности52,5%)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00443" y="2859500"/>
            <a:ext cx="2504174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39 012 руб.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0444" y="3549310"/>
            <a:ext cx="250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Среднемесячная заработная плата</a:t>
            </a:r>
            <a:endParaRPr lang="ru-RU" sz="2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008934" y="922729"/>
            <a:ext cx="2504174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- 124чел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08935" y="1612539"/>
            <a:ext cx="250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Миграция</a:t>
            </a:r>
          </a:p>
          <a:p>
            <a:pPr algn="ctr"/>
            <a:r>
              <a:rPr lang="ru-RU" sz="2000" dirty="0"/>
              <a:t>за 2020-2023 гг.</a:t>
            </a:r>
            <a:endParaRPr lang="ru-RU" sz="20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008934" y="2859500"/>
            <a:ext cx="2504174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70C0"/>
                </a:solidFill>
              </a:rPr>
              <a:t>44 </a:t>
            </a:r>
            <a:r>
              <a:rPr lang="ru-RU" sz="2800" b="1" dirty="0">
                <a:solidFill>
                  <a:srgbClr val="0070C0"/>
                </a:solidFill>
              </a:rPr>
              <a:t>чел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03414" y="3567386"/>
            <a:ext cx="2692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Уровень безработицы </a:t>
            </a:r>
            <a:r>
              <a:rPr lang="ru-RU" sz="2000" b="1" dirty="0"/>
              <a:t>(Доля от трудоспособного-0,5 %)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91952" y="931015"/>
            <a:ext cx="2504174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12 тыс. чел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1953" y="1620825"/>
            <a:ext cx="2504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Численность</a:t>
            </a:r>
          </a:p>
          <a:p>
            <a:pPr algn="ctr"/>
            <a:r>
              <a:rPr lang="ru-RU" sz="2000" dirty="0"/>
              <a:t>населения</a:t>
            </a:r>
          </a:p>
          <a:p>
            <a:pPr algn="ctr"/>
            <a:r>
              <a:rPr lang="ru-RU" sz="2000" dirty="0"/>
              <a:t>(мужчины – </a:t>
            </a:r>
            <a:r>
              <a:rPr lang="ru-RU" sz="2000" b="1" dirty="0"/>
              <a:t>45,4%</a:t>
            </a:r>
            <a:r>
              <a:rPr lang="ru-RU" sz="2000" dirty="0"/>
              <a:t>, женщины – </a:t>
            </a:r>
            <a:r>
              <a:rPr lang="ru-RU" sz="2000" b="1" dirty="0"/>
              <a:t>53,9%)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91951" y="2859500"/>
            <a:ext cx="2504174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1 485 чел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1952" y="3549310"/>
            <a:ext cx="2504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Среднесписочная численность работников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4" y="5046242"/>
            <a:ext cx="8095370" cy="5401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90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02107" y="11247120"/>
            <a:ext cx="3129814" cy="411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ГАВРИЛОВО-ПОСАДСКИЙ РАЙОН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315270" y="11136629"/>
            <a:ext cx="486836" cy="6324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1952" y="154782"/>
            <a:ext cx="4837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Конкурентные преимущества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262" y="724533"/>
            <a:ext cx="8096408" cy="5053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03306" y="11060429"/>
            <a:ext cx="792000" cy="792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3872" y="785184"/>
            <a:ext cx="7383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Программа «Комплексное развитие моногорода </a:t>
            </a:r>
          </a:p>
          <a:p>
            <a:r>
              <a:rPr lang="ru-RU" sz="2000" b="1" dirty="0"/>
              <a:t>Петровское городское поселение»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3872" y="1373421"/>
            <a:ext cx="7576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территории Петровского городского поселения </a:t>
            </a:r>
            <a:r>
              <a:rPr lang="ru-RU" sz="2000" dirty="0" err="1"/>
              <a:t>Гаврилово</a:t>
            </a:r>
            <a:r>
              <a:rPr lang="ru-RU" sz="2000" dirty="0"/>
              <a:t>-Посадского муниципального района, с 12.2016г. по 12.2025г., действует программа «Комплексное развитие моногорода Петровское городское поселение»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Организационная поддержка осуществляется путём своевременного информирования субъектов малого и среднего предпринимательства        о действиях органов местного самоуправления Петровского городского поселения по вопросам, затрагивающим их интересы.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Оказание имущественной поддержки субъектам малого и среднего предпринимательства осуществляется в форме передачи во владение        и (или) в пользование муниципального имущества.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t="13780" b="13812"/>
          <a:stretch/>
        </p:blipFill>
        <p:spPr>
          <a:xfrm>
            <a:off x="299262" y="6101222"/>
            <a:ext cx="8112416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7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1493" y="3279482"/>
            <a:ext cx="1949386" cy="1463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Сельское хозяйство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2107" y="11247120"/>
            <a:ext cx="3129814" cy="411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ГАВРИЛОВО-ПОСАДСКИЙ РАЙОН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315270" y="11136629"/>
            <a:ext cx="486836" cy="6324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6775" y="323200"/>
            <a:ext cx="489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Меры поддержки инвесторов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00" y="1756654"/>
            <a:ext cx="73654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Приоритетные инвестиционные направления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(отрасли экономики)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952" y="2571929"/>
            <a:ext cx="769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Приоритеты развития района и потенциальные сферы для инвестирования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714" y="3403738"/>
            <a:ext cx="576000" cy="576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00878" y="3274419"/>
            <a:ext cx="2000497" cy="1468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Туризм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1116000" cy="111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3052" y="4961825"/>
            <a:ext cx="8286714" cy="6064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8000" y="5000422"/>
            <a:ext cx="80484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Гавриловом Посаде реализуется ряд туристических  инвестиционных проектов: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Ткацкая фабрика. </a:t>
            </a:r>
            <a:r>
              <a:rPr lang="ru-RU" sz="2000" dirty="0"/>
              <a:t>Этот объект реконструируется  под  туристическо-образовательный комплекс  предпринимателем Олегом Марченко.  В ближайшее время здесь начнет свою работу  хостел на 50 человек.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Ямская станция.  </a:t>
            </a:r>
            <a:r>
              <a:rPr lang="ru-RU" sz="2000" dirty="0"/>
              <a:t>Новый туристический центр на въезде со стороны Суздаля. Проектной документацией предусмотрены кафе,  модульная гостиница и конюшня на 12 лошадей. 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Музей сословий. </a:t>
            </a:r>
            <a:r>
              <a:rPr lang="ru-RU" sz="2000" dirty="0"/>
              <a:t>Частный музей проектируется на  базе швейной фабрики «Заря». Основная идея -  через историю костюма рассказать об истории русских сословий. Концепцию музея  разрабатывает  научная группа  ивановского </a:t>
            </a:r>
            <a:r>
              <a:rPr lang="ru-RU" sz="2000" dirty="0" err="1"/>
              <a:t>политеха</a:t>
            </a:r>
            <a:r>
              <a:rPr lang="ru-RU" sz="2000" dirty="0"/>
              <a:t>. На базе этого ВУЗа  будут изготавливаться и сами экспонаты.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АО «Племенной завод имени Дзержинского» </a:t>
            </a:r>
            <a:r>
              <a:rPr lang="ru-RU" sz="2000" dirty="0"/>
              <a:t>реализует проект по расширению  действующего производства – строительству  двух ферм для КРС. В строительство уже вложено более 200  миллионов рублей,  проектируется третья очередь.  С реализацией этого проекта,  </a:t>
            </a:r>
            <a:r>
              <a:rPr lang="ru-RU" sz="2000" dirty="0" err="1"/>
              <a:t>племзавод</a:t>
            </a:r>
            <a:r>
              <a:rPr lang="ru-RU" sz="2000" dirty="0"/>
              <a:t> имени Дзержинского займет прочные позиции регионального лидера в молочном животноводстве.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127" y="340373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9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02107" y="11247120"/>
            <a:ext cx="3129814" cy="411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ГАВРИЛОВО-ПОСАДСКИЙ РАЙОН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315270" y="11136629"/>
            <a:ext cx="486836" cy="6324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270" y="496288"/>
            <a:ext cx="491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Предложения для инвесторов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39954" y="2408595"/>
            <a:ext cx="1908210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70 тыс. 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62170" y="2248056"/>
            <a:ext cx="5480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земельный участок с разрешенным использованием -    для обслуживания карьера глины и кирпичного завода, расположенного по адресу: Ивановская область,  Гаврилово-Посадский район, западнее </a:t>
            </a:r>
            <a:r>
              <a:rPr lang="ru-RU" dirty="0" err="1"/>
              <a:t>с.Краснополянский</a:t>
            </a:r>
            <a:r>
              <a:rPr lang="ru-RU" dirty="0"/>
              <a:t>, водоснабжение - нет возможности подключения, водоотведение - нет возможности подключения, газоснабжение-есть возможность подключения, электроснабжение- есть возможность подключения.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30574" y="1646209"/>
            <a:ext cx="718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«Зеленые» </a:t>
            </a:r>
            <a:r>
              <a:rPr lang="ru-RU" dirty="0"/>
              <a:t>(промышленного назначения)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39954" y="5339418"/>
            <a:ext cx="1908210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100 га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7318" y="5189852"/>
            <a:ext cx="5491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земельный участок, расположенный по адресу: Ивановская область, Гаврилово-Посадский район, деревня </a:t>
            </a:r>
            <a:r>
              <a:rPr lang="ru-RU" dirty="0" err="1"/>
              <a:t>Черницыно</a:t>
            </a:r>
            <a:r>
              <a:rPr lang="ru-RU" dirty="0"/>
              <a:t>, водоснабжение- нет возможности подключения, водоотведение - нет возможности подключения, газоснабжение- нет возможности подключения, электроснабжение- есть возможность подключения.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30574" y="4788245"/>
            <a:ext cx="718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«Зеленые» </a:t>
            </a:r>
            <a:r>
              <a:rPr lang="ru-RU" dirty="0"/>
              <a:t>(сельскохозяйственного назначения)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91320" y="7262387"/>
            <a:ext cx="1908210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100 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48162" y="7176422"/>
            <a:ext cx="5491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земельный участок, расположенный по адресу: Ивановская область, Гаврилово-Посадский район, деревня </a:t>
            </a:r>
            <a:r>
              <a:rPr lang="ru-RU" dirty="0" err="1"/>
              <a:t>Урусобино</a:t>
            </a:r>
            <a:r>
              <a:rPr lang="ru-RU" dirty="0"/>
              <a:t>, водоснабжение- нет возможности подключения, водоотведение- нет возможности подключения,</a:t>
            </a:r>
          </a:p>
          <a:p>
            <a:pPr algn="just"/>
            <a:r>
              <a:rPr lang="ru-RU" dirty="0"/>
              <a:t>газоснабжение-есть возможность подключения, электроснабжение- есть возможность подключения.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5046" y="1058839"/>
            <a:ext cx="2808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solidFill>
                  <a:srgbClr val="0070C0"/>
                </a:solidFill>
              </a:rPr>
              <a:t>Готовые площадки:</a:t>
            </a:r>
          </a:p>
        </p:txBody>
      </p:sp>
      <p:cxnSp>
        <p:nvCxnSpPr>
          <p:cNvPr id="48" name="Соединительная линия уступом 47"/>
          <p:cNvCxnSpPr>
            <a:cxnSpLocks/>
          </p:cNvCxnSpPr>
          <p:nvPr/>
        </p:nvCxnSpPr>
        <p:spPr>
          <a:xfrm rot="10800000" flipH="1" flipV="1">
            <a:off x="535046" y="1044454"/>
            <a:ext cx="675752" cy="1784983"/>
          </a:xfrm>
          <a:prstGeom prst="bentConnector3">
            <a:avLst>
              <a:gd name="adj1" fmla="val -338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39" idx="1"/>
            <a:endCxn id="28" idx="1"/>
          </p:cNvCxnSpPr>
          <p:nvPr/>
        </p:nvCxnSpPr>
        <p:spPr>
          <a:xfrm rot="10800000" flipH="1" flipV="1">
            <a:off x="535046" y="1289671"/>
            <a:ext cx="704908" cy="4394651"/>
          </a:xfrm>
          <a:prstGeom prst="bentConnector3">
            <a:avLst>
              <a:gd name="adj1" fmla="val -324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39" idx="1"/>
            <a:endCxn id="31" idx="1"/>
          </p:cNvCxnSpPr>
          <p:nvPr/>
        </p:nvCxnSpPr>
        <p:spPr>
          <a:xfrm rot="10800000" flipH="1" flipV="1">
            <a:off x="535046" y="1289672"/>
            <a:ext cx="656274" cy="6317620"/>
          </a:xfrm>
          <a:prstGeom prst="bentConnector3">
            <a:avLst>
              <a:gd name="adj1" fmla="val -348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EED307-41D2-F426-C670-6136E41851AD}"/>
              </a:ext>
            </a:extLst>
          </p:cNvPr>
          <p:cNvSpPr txBox="1"/>
          <p:nvPr/>
        </p:nvSpPr>
        <p:spPr>
          <a:xfrm>
            <a:off x="2817323" y="28462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EEE241F-EDC6-0104-AE2F-D5EF6B862BA6}"/>
              </a:ext>
            </a:extLst>
          </p:cNvPr>
          <p:cNvSpPr/>
          <p:nvPr/>
        </p:nvSpPr>
        <p:spPr>
          <a:xfrm>
            <a:off x="1175843" y="9327517"/>
            <a:ext cx="1908210" cy="689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956 тыс. 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0151D4-103B-4D69-0D39-5296BD13A718}"/>
              </a:ext>
            </a:extLst>
          </p:cNvPr>
          <p:cNvSpPr txBox="1"/>
          <p:nvPr/>
        </p:nvSpPr>
        <p:spPr>
          <a:xfrm>
            <a:off x="3134781" y="9163629"/>
            <a:ext cx="5534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земельный участок, расположенный по адресу: Ивановская область, Гаврилово-Посадский район, восточнее г. Гаврилов-Посад, водоснабжение- нет возможности подключения, водоотведение- нет возможности подключения, газоснабжение- есть возможность подключения, электроснабжение - есть возможность подключения.</a:t>
            </a:r>
          </a:p>
        </p:txBody>
      </p:sp>
      <p:cxnSp>
        <p:nvCxnSpPr>
          <p:cNvPr id="7" name="Соединительная линия уступом 56">
            <a:extLst>
              <a:ext uri="{FF2B5EF4-FFF2-40B4-BE49-F238E27FC236}">
                <a16:creationId xmlns:a16="http://schemas.microsoft.com/office/drawing/2014/main" xmlns="" id="{E73D2B1E-56C5-A7AF-FA6C-7628401897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-2585694" y="5975618"/>
            <a:ext cx="6697457" cy="895528"/>
          </a:xfrm>
          <a:prstGeom prst="bentConnector3">
            <a:avLst>
              <a:gd name="adj1" fmla="val 998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44269B-77F6-B64D-D135-DB94D45837B8}"/>
              </a:ext>
            </a:extLst>
          </p:cNvPr>
          <p:cNvSpPr txBox="1"/>
          <p:nvPr/>
        </p:nvSpPr>
        <p:spPr>
          <a:xfrm>
            <a:off x="2875632" y="9529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506675-5B8C-40D8-F0E5-C63A4B27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8" y="4695361"/>
            <a:ext cx="640800" cy="640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A14E36-46DD-C346-98D9-46271B0AC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43" y="1674267"/>
            <a:ext cx="640800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0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0" y="400738"/>
            <a:ext cx="8110698" cy="60768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3760" y="7945120"/>
            <a:ext cx="8096408" cy="2757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02107" y="11247120"/>
            <a:ext cx="3129814" cy="411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ГАВРИЛОВО-ПОСАДСКИЙ РАЙОН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315270" y="11136629"/>
            <a:ext cx="486836" cy="6324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688" y="7039726"/>
            <a:ext cx="4015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Успешные бизнес-кейсы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31305" y="8488642"/>
            <a:ext cx="6462182" cy="1787504"/>
            <a:chOff x="1828378" y="4078480"/>
            <a:chExt cx="6462182" cy="1787504"/>
          </a:xfrm>
        </p:grpSpPr>
        <p:sp>
          <p:nvSpPr>
            <p:cNvPr id="9" name="TextBox 8"/>
            <p:cNvSpPr txBox="1"/>
            <p:nvPr/>
          </p:nvSpPr>
          <p:spPr>
            <a:xfrm>
              <a:off x="1828378" y="4078480"/>
              <a:ext cx="6108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Строительство 2х свиноводческих комплексов</a:t>
              </a:r>
              <a:endParaRPr lang="ru-RU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378" y="4850321"/>
              <a:ext cx="64621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/>
                <a:t>ООО «</a:t>
              </a:r>
              <a:r>
                <a:rPr lang="ru-RU" sz="2000" dirty="0" err="1"/>
                <a:t>Тарбаево</a:t>
              </a:r>
              <a:r>
                <a:rPr lang="ru-RU" sz="2000" dirty="0"/>
                <a:t>», срок реализации </a:t>
              </a:r>
              <a:r>
                <a:rPr lang="ru-RU" sz="2000" b="1" dirty="0"/>
                <a:t>с 2018 по 2021 гг.</a:t>
              </a:r>
              <a:r>
                <a:rPr lang="ru-RU" sz="2000" dirty="0"/>
                <a:t>,</a:t>
              </a:r>
              <a:r>
                <a:rPr lang="ru-RU" sz="2000" b="1" dirty="0"/>
                <a:t> </a:t>
              </a:r>
              <a:r>
                <a:rPr lang="ru-RU" sz="2000" dirty="0"/>
                <a:t>объем инвестиций </a:t>
              </a:r>
              <a:r>
                <a:rPr lang="ru-RU" sz="2000" b="1" dirty="0"/>
                <a:t>4 млрд. рублей</a:t>
              </a:r>
              <a:r>
                <a:rPr lang="ru-RU" sz="2000" dirty="0"/>
                <a:t>, создано </a:t>
              </a:r>
              <a:r>
                <a:rPr lang="ru-RU" sz="2000" b="1" dirty="0"/>
                <a:t>202</a:t>
              </a:r>
              <a:r>
                <a:rPr lang="ru-RU" sz="2000" dirty="0"/>
                <a:t> </a:t>
              </a:r>
              <a:r>
                <a:rPr lang="ru-RU" sz="2000" b="1" dirty="0"/>
                <a:t>рабочих мест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24" y="8482818"/>
            <a:ext cx="814846" cy="8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02107" y="11247120"/>
            <a:ext cx="3129814" cy="411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ГАВРИЛОВО-ПОСАДСКИЙ РАЙОН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315270" y="11136629"/>
            <a:ext cx="486836" cy="6324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4131" y="286017"/>
            <a:ext cx="4037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ЛАПТЕВ</a:t>
            </a:r>
            <a:r>
              <a:rPr lang="ru-RU" b="1" dirty="0"/>
              <a:t> </a:t>
            </a:r>
          </a:p>
          <a:p>
            <a:r>
              <a:rPr lang="ru-RU" sz="2800" b="1" dirty="0"/>
              <a:t>ВЛАДИМИР ЮРЬЕВИЧ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84130" y="1569785"/>
            <a:ext cx="5661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Глава Администрации </a:t>
            </a:r>
          </a:p>
          <a:p>
            <a:r>
              <a:rPr lang="ru-RU" sz="2400" dirty="0" err="1"/>
              <a:t>Гаврилово</a:t>
            </a:r>
            <a:r>
              <a:rPr lang="ru-RU" sz="2400" dirty="0"/>
              <a:t>-Посадского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84130" y="2668846"/>
            <a:ext cx="251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+7 (49355) 2 12 60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3780" y="3356131"/>
            <a:ext cx="8096408" cy="12489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КАРАСЕВА МАРИНА ВЛАДИМИРОВНА </a:t>
            </a:r>
          </a:p>
          <a:p>
            <a:pPr algn="ctr"/>
            <a:r>
              <a:rPr lang="ru-RU" sz="2000" dirty="0"/>
              <a:t>начальник управления экономического развития </a:t>
            </a:r>
          </a:p>
          <a:p>
            <a:pPr algn="ctr"/>
            <a:r>
              <a:rPr lang="ru-RU" sz="2000" dirty="0"/>
              <a:t>+7 (49355) 2 29 50, </a:t>
            </a:r>
            <a:r>
              <a:rPr lang="en-US" sz="2000" dirty="0"/>
              <a:t>karaseva.adm@yandex.ru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3780" y="4715604"/>
            <a:ext cx="8096408" cy="2005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АДМИНИСТРАЦИЯ ГАВРИЛОВО-ПОСАДСКОГО МУНИЦИПАЛЬНОГО РАЙОНА </a:t>
            </a:r>
            <a:r>
              <a:rPr lang="ru-RU" sz="2000" dirty="0"/>
              <a:t>Адрес: 155000, Ивановская  область, </a:t>
            </a:r>
            <a:r>
              <a:rPr lang="ru-RU" sz="2000" dirty="0" err="1"/>
              <a:t>Гаврилово</a:t>
            </a:r>
            <a:r>
              <a:rPr lang="ru-RU" sz="2000" dirty="0"/>
              <a:t>-Посадский район,  </a:t>
            </a:r>
          </a:p>
          <a:p>
            <a:pPr algn="ctr"/>
            <a:r>
              <a:rPr lang="ru-RU" sz="2000" dirty="0"/>
              <a:t>г. Гаврилов Посад, ул. Р. Люксембург, 3.</a:t>
            </a:r>
          </a:p>
          <a:p>
            <a:pPr algn="ctr"/>
            <a:r>
              <a:rPr lang="ru-RU" sz="2000" dirty="0"/>
              <a:t>Сайт: http://www.гаврилово-посадский.рф/ </a:t>
            </a:r>
          </a:p>
          <a:p>
            <a:pPr algn="ctr"/>
            <a:r>
              <a:rPr lang="ru-RU" sz="2000" dirty="0"/>
              <a:t>Электронная почта: adm_gp37@ivreg.ru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3780" y="6929682"/>
            <a:ext cx="8096408" cy="3723078"/>
          </a:xfrm>
          <a:prstGeom prst="rect">
            <a:avLst/>
          </a:prstGeom>
          <a:blipFill dpi="0" rotWithShape="1">
            <a:blip r:embed="rId3"/>
            <a:srcRect/>
            <a:stretch>
              <a:fillRect t="-13000" b="-27000"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03306" y="11060429"/>
            <a:ext cx="792000" cy="792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0" y="389765"/>
            <a:ext cx="2106540" cy="281072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722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5588</TotalTime>
  <Words>915</Words>
  <Application>Microsoft Office PowerPoint</Application>
  <PresentationFormat>Произвольный</PresentationFormat>
  <Paragraphs>152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Calibri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110</cp:revision>
  <cp:lastPrinted>2025-02-20T10:56:27Z</cp:lastPrinted>
  <dcterms:created xsi:type="dcterms:W3CDTF">2023-12-07T12:03:18Z</dcterms:created>
  <dcterms:modified xsi:type="dcterms:W3CDTF">2025-02-20T11:07:14Z</dcterms:modified>
</cp:coreProperties>
</file>