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5"/>
  </p:notesMasterIdLst>
  <p:sldIdLst>
    <p:sldId id="292" r:id="rId3"/>
    <p:sldId id="2919" r:id="rId4"/>
    <p:sldId id="309" r:id="rId5"/>
    <p:sldId id="310" r:id="rId6"/>
    <p:sldId id="311" r:id="rId7"/>
    <p:sldId id="315" r:id="rId8"/>
    <p:sldId id="313" r:id="rId9"/>
    <p:sldId id="2913" r:id="rId10"/>
    <p:sldId id="314" r:id="rId11"/>
    <p:sldId id="2914" r:id="rId12"/>
    <p:sldId id="320" r:id="rId13"/>
    <p:sldId id="4961" r:id="rId14"/>
    <p:sldId id="321" r:id="rId15"/>
    <p:sldId id="319" r:id="rId16"/>
    <p:sldId id="4965" r:id="rId17"/>
    <p:sldId id="322" r:id="rId18"/>
    <p:sldId id="4969" r:id="rId19"/>
    <p:sldId id="4970" r:id="rId20"/>
    <p:sldId id="2915" r:id="rId21"/>
    <p:sldId id="2916" r:id="rId22"/>
    <p:sldId id="2912" r:id="rId23"/>
    <p:sldId id="2921" r:id="rId24"/>
  </p:sldIdLst>
  <p:sldSz cx="10691813" cy="7559675"/>
  <p:notesSz cx="6797675" cy="992822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амыш Екатерина Ивановна" initials="КЕИ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212"/>
    <a:srgbClr val="ED5338"/>
    <a:srgbClr val="FBDAD5"/>
    <a:srgbClr val="CC3300"/>
    <a:srgbClr val="F64F2E"/>
    <a:srgbClr val="580000"/>
    <a:srgbClr val="F7F2E5"/>
    <a:srgbClr val="FF3300"/>
    <a:srgbClr val="FF0000"/>
    <a:srgbClr val="E02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182" y="-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1F2F7-88D2-4F13-B4FA-0B4F1E7A25A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B7559B03-3331-4134-A5F4-F3875A683BF3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ED53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190</a:t>
          </a:r>
          <a:r>
            <a: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СМСП</a:t>
          </a:r>
        </a:p>
        <a:p>
          <a:pPr marL="0" lvl="0" defTabSz="4445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Поиск и консультирование соц. предприятий</a:t>
          </a:r>
        </a:p>
      </dgm:t>
    </dgm:pt>
    <dgm:pt modelId="{24D19DAE-52DB-4285-8F19-F0593ADFE506}" type="parTrans" cxnId="{E3CF98AB-5CEE-4C50-BF66-081C1736153D}">
      <dgm:prSet/>
      <dgm:spPr/>
      <dgm:t>
        <a:bodyPr/>
        <a:lstStyle/>
        <a:p>
          <a:endParaRPr lang="ru-RU"/>
        </a:p>
      </dgm:t>
    </dgm:pt>
    <dgm:pt modelId="{FFC0EE8E-C245-483C-BA20-D3E53AF10AAB}" type="sibTrans" cxnId="{E3CF98AB-5CEE-4C50-BF66-081C1736153D}">
      <dgm:prSet/>
      <dgm:spPr/>
      <dgm:t>
        <a:bodyPr/>
        <a:lstStyle/>
        <a:p>
          <a:endParaRPr lang="ru-RU"/>
        </a:p>
      </dgm:t>
    </dgm:pt>
    <dgm:pt modelId="{62FFACE4-1745-42AD-A9AC-966066ABC167}">
      <dgm:prSet custT="1"/>
      <dgm:spPr>
        <a:solidFill>
          <a:srgbClr val="FFEBAD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ED53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28</a:t>
          </a:r>
          <a:r>
            <a: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СМСП</a:t>
          </a:r>
        </a:p>
        <a:p>
          <a:pPr marL="0" lvl="0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Помощь в составлении заявки на вступление в реестр</a:t>
          </a:r>
        </a:p>
      </dgm:t>
    </dgm:pt>
    <dgm:pt modelId="{D4C54B8D-7B6E-4E9F-BE07-6E239603F0DE}" type="parTrans" cxnId="{7C527055-E9F9-46B2-B378-D5608481C65A}">
      <dgm:prSet/>
      <dgm:spPr/>
      <dgm:t>
        <a:bodyPr/>
        <a:lstStyle/>
        <a:p>
          <a:endParaRPr lang="ru-RU"/>
        </a:p>
      </dgm:t>
    </dgm:pt>
    <dgm:pt modelId="{1FF8867C-7BFF-4346-9CCD-20D5BF922250}" type="sibTrans" cxnId="{7C527055-E9F9-46B2-B378-D5608481C65A}">
      <dgm:prSet/>
      <dgm:spPr/>
      <dgm:t>
        <a:bodyPr/>
        <a:lstStyle/>
        <a:p>
          <a:endParaRPr lang="ru-RU"/>
        </a:p>
      </dgm:t>
    </dgm:pt>
    <dgm:pt modelId="{27B0EA86-4644-4316-8685-E8413EB63017}">
      <dgm:prSet phldrT="[Текст]" custT="1"/>
      <dgm:spPr>
        <a:solidFill>
          <a:srgbClr val="FFB5B5"/>
        </a:solidFill>
      </dgm:spPr>
      <dgm:t>
        <a:bodyPr anchor="t"/>
        <a:lstStyle/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ED53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</a:t>
          </a:r>
          <a:r>
            <a: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СМСП</a:t>
          </a:r>
        </a:p>
        <a:p>
          <a:pPr marL="0" lvl="0" defTabSz="400050" eaLnBrk="1" latinLnBrk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обучение</a:t>
          </a:r>
        </a:p>
        <a:p>
          <a:pPr marL="0" lvl="0" defTabSz="400050" eaLnBrk="1" latinLnBrk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и помощь в оформлении</a:t>
          </a:r>
        </a:p>
        <a:p>
          <a:pPr marL="0" lvl="0" defTabSz="400050" eaLnBrk="1" latinLnBrk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заявки на грант</a:t>
          </a:r>
        </a:p>
      </dgm:t>
    </dgm:pt>
    <dgm:pt modelId="{79DA9180-C116-41C9-AA00-4E9A4263E66B}" type="sibTrans" cxnId="{E3A855FA-1E8C-4EA8-9847-06C0C8A5F294}">
      <dgm:prSet/>
      <dgm:spPr/>
      <dgm:t>
        <a:bodyPr/>
        <a:lstStyle/>
        <a:p>
          <a:endParaRPr lang="ru-RU"/>
        </a:p>
      </dgm:t>
    </dgm:pt>
    <dgm:pt modelId="{35BDEE3D-E939-4B29-9EA5-68A821568093}" type="parTrans" cxnId="{E3A855FA-1E8C-4EA8-9847-06C0C8A5F294}">
      <dgm:prSet/>
      <dgm:spPr/>
      <dgm:t>
        <a:bodyPr/>
        <a:lstStyle/>
        <a:p>
          <a:endParaRPr lang="ru-RU"/>
        </a:p>
      </dgm:t>
    </dgm:pt>
    <dgm:pt modelId="{5FAEAD18-31E7-4CC6-BDAD-030B58C36DB4}" type="pres">
      <dgm:prSet presAssocID="{0FE1F2F7-88D2-4F13-B4FA-0B4F1E7A25A8}" presName="Name0" presStyleCnt="0">
        <dgm:presLayoutVars>
          <dgm:dir/>
          <dgm:animLvl val="lvl"/>
          <dgm:resizeHandles val="exact"/>
        </dgm:presLayoutVars>
      </dgm:prSet>
      <dgm:spPr/>
    </dgm:pt>
    <dgm:pt modelId="{83634238-6A4D-451F-B34C-D7234C5C21D1}" type="pres">
      <dgm:prSet presAssocID="{B7559B03-3331-4134-A5F4-F3875A683BF3}" presName="Name8" presStyleCnt="0"/>
      <dgm:spPr/>
    </dgm:pt>
    <dgm:pt modelId="{99AC6B80-4C57-4CD4-BE06-95FA582F9C56}" type="pres">
      <dgm:prSet presAssocID="{B7559B03-3331-4134-A5F4-F3875A683BF3}" presName="level" presStyleLbl="node1" presStyleIdx="0" presStyleCnt="3" custLinFactNeighborY="17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AEA45-A6C3-412A-894D-B29B7ECB318D}" type="pres">
      <dgm:prSet presAssocID="{B7559B03-3331-4134-A5F4-F3875A683B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7490B-AA8F-408E-8262-028CE26D3D1C}" type="pres">
      <dgm:prSet presAssocID="{62FFACE4-1745-42AD-A9AC-966066ABC167}" presName="Name8" presStyleCnt="0"/>
      <dgm:spPr/>
    </dgm:pt>
    <dgm:pt modelId="{39DDBB38-8618-4CA8-B273-71C189DFDAA5}" type="pres">
      <dgm:prSet presAssocID="{62FFACE4-1745-42AD-A9AC-966066ABC167}" presName="level" presStyleLbl="node1" presStyleIdx="1" presStyleCnt="3" custScaleY="1316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4977F-A4D7-43C4-9C7E-B5ABACEA89C6}" type="pres">
      <dgm:prSet presAssocID="{62FFACE4-1745-42AD-A9AC-966066ABC1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CE5A0-5583-4CB6-BC74-1ED61DFBA141}" type="pres">
      <dgm:prSet presAssocID="{27B0EA86-4644-4316-8685-E8413EB63017}" presName="Name8" presStyleCnt="0"/>
      <dgm:spPr/>
    </dgm:pt>
    <dgm:pt modelId="{39649D07-D887-424C-B57B-D7ECCEF93C3D}" type="pres">
      <dgm:prSet presAssocID="{27B0EA86-4644-4316-8685-E8413EB63017}" presName="level" presStyleLbl="node1" presStyleIdx="2" presStyleCnt="3" custScaleX="99892" custScaleY="159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EE12B-8128-43B3-9B1D-D84C97024127}" type="pres">
      <dgm:prSet presAssocID="{27B0EA86-4644-4316-8685-E8413EB630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DB8294-EA07-44EF-9061-FDD9863A7269}" type="presOf" srcId="{27B0EA86-4644-4316-8685-E8413EB63017}" destId="{39649D07-D887-424C-B57B-D7ECCEF93C3D}" srcOrd="0" destOrd="0" presId="urn:microsoft.com/office/officeart/2005/8/layout/pyramid3"/>
    <dgm:cxn modelId="{ADFA8F4C-0BFE-4072-9D61-5D762983474D}" type="presOf" srcId="{62FFACE4-1745-42AD-A9AC-966066ABC167}" destId="{39DDBB38-8618-4CA8-B273-71C189DFDAA5}" srcOrd="0" destOrd="0" presId="urn:microsoft.com/office/officeart/2005/8/layout/pyramid3"/>
    <dgm:cxn modelId="{E3A855FA-1E8C-4EA8-9847-06C0C8A5F294}" srcId="{0FE1F2F7-88D2-4F13-B4FA-0B4F1E7A25A8}" destId="{27B0EA86-4644-4316-8685-E8413EB63017}" srcOrd="2" destOrd="0" parTransId="{35BDEE3D-E939-4B29-9EA5-68A821568093}" sibTransId="{79DA9180-C116-41C9-AA00-4E9A4263E66B}"/>
    <dgm:cxn modelId="{7C527055-E9F9-46B2-B378-D5608481C65A}" srcId="{0FE1F2F7-88D2-4F13-B4FA-0B4F1E7A25A8}" destId="{62FFACE4-1745-42AD-A9AC-966066ABC167}" srcOrd="1" destOrd="0" parTransId="{D4C54B8D-7B6E-4E9F-BE07-6E239603F0DE}" sibTransId="{1FF8867C-7BFF-4346-9CCD-20D5BF922250}"/>
    <dgm:cxn modelId="{5730E0EF-14EF-4CA5-9F38-64623184E7A0}" type="presOf" srcId="{0FE1F2F7-88D2-4F13-B4FA-0B4F1E7A25A8}" destId="{5FAEAD18-31E7-4CC6-BDAD-030B58C36DB4}" srcOrd="0" destOrd="0" presId="urn:microsoft.com/office/officeart/2005/8/layout/pyramid3"/>
    <dgm:cxn modelId="{907E34D5-AD14-4388-9040-A5CCA7FB9851}" type="presOf" srcId="{B7559B03-3331-4134-A5F4-F3875A683BF3}" destId="{99AC6B80-4C57-4CD4-BE06-95FA582F9C56}" srcOrd="0" destOrd="0" presId="urn:microsoft.com/office/officeart/2005/8/layout/pyramid3"/>
    <dgm:cxn modelId="{A376E71B-E3AE-430F-B338-3F8F2915E718}" type="presOf" srcId="{B7559B03-3331-4134-A5F4-F3875A683BF3}" destId="{830AEA45-A6C3-412A-894D-B29B7ECB318D}" srcOrd="1" destOrd="0" presId="urn:microsoft.com/office/officeart/2005/8/layout/pyramid3"/>
    <dgm:cxn modelId="{56B51FE5-FC60-4C7E-804C-0B569CEBE53C}" type="presOf" srcId="{27B0EA86-4644-4316-8685-E8413EB63017}" destId="{D13EE12B-8128-43B3-9B1D-D84C97024127}" srcOrd="1" destOrd="0" presId="urn:microsoft.com/office/officeart/2005/8/layout/pyramid3"/>
    <dgm:cxn modelId="{4E801EF9-0494-4CE1-BEF3-7410367F25F8}" type="presOf" srcId="{62FFACE4-1745-42AD-A9AC-966066ABC167}" destId="{EFE4977F-A4D7-43C4-9C7E-B5ABACEA89C6}" srcOrd="1" destOrd="0" presId="urn:microsoft.com/office/officeart/2005/8/layout/pyramid3"/>
    <dgm:cxn modelId="{E3CF98AB-5CEE-4C50-BF66-081C1736153D}" srcId="{0FE1F2F7-88D2-4F13-B4FA-0B4F1E7A25A8}" destId="{B7559B03-3331-4134-A5F4-F3875A683BF3}" srcOrd="0" destOrd="0" parTransId="{24D19DAE-52DB-4285-8F19-F0593ADFE506}" sibTransId="{FFC0EE8E-C245-483C-BA20-D3E53AF10AAB}"/>
    <dgm:cxn modelId="{32BFDEA9-82C4-496C-9375-E845F946D278}" type="presParOf" srcId="{5FAEAD18-31E7-4CC6-BDAD-030B58C36DB4}" destId="{83634238-6A4D-451F-B34C-D7234C5C21D1}" srcOrd="0" destOrd="0" presId="urn:microsoft.com/office/officeart/2005/8/layout/pyramid3"/>
    <dgm:cxn modelId="{B0013B65-2B90-4F60-922B-97886CC0C116}" type="presParOf" srcId="{83634238-6A4D-451F-B34C-D7234C5C21D1}" destId="{99AC6B80-4C57-4CD4-BE06-95FA582F9C56}" srcOrd="0" destOrd="0" presId="urn:microsoft.com/office/officeart/2005/8/layout/pyramid3"/>
    <dgm:cxn modelId="{3762CD84-4DCC-4E96-8326-303EB9B38D39}" type="presParOf" srcId="{83634238-6A4D-451F-B34C-D7234C5C21D1}" destId="{830AEA45-A6C3-412A-894D-B29B7ECB318D}" srcOrd="1" destOrd="0" presId="urn:microsoft.com/office/officeart/2005/8/layout/pyramid3"/>
    <dgm:cxn modelId="{8D63AFA2-4FE5-4FD9-8E59-1210A64C9D13}" type="presParOf" srcId="{5FAEAD18-31E7-4CC6-BDAD-030B58C36DB4}" destId="{33F7490B-AA8F-408E-8262-028CE26D3D1C}" srcOrd="1" destOrd="0" presId="urn:microsoft.com/office/officeart/2005/8/layout/pyramid3"/>
    <dgm:cxn modelId="{EC7F6E8D-942D-4AFA-827B-0235A3092474}" type="presParOf" srcId="{33F7490B-AA8F-408E-8262-028CE26D3D1C}" destId="{39DDBB38-8618-4CA8-B273-71C189DFDAA5}" srcOrd="0" destOrd="0" presId="urn:microsoft.com/office/officeart/2005/8/layout/pyramid3"/>
    <dgm:cxn modelId="{460C3BAF-B798-4239-93A1-9E71390669D0}" type="presParOf" srcId="{33F7490B-AA8F-408E-8262-028CE26D3D1C}" destId="{EFE4977F-A4D7-43C4-9C7E-B5ABACEA89C6}" srcOrd="1" destOrd="0" presId="urn:microsoft.com/office/officeart/2005/8/layout/pyramid3"/>
    <dgm:cxn modelId="{43ED15DD-3CFD-4AA3-ABDA-218453E1F827}" type="presParOf" srcId="{5FAEAD18-31E7-4CC6-BDAD-030B58C36DB4}" destId="{151CE5A0-5583-4CB6-BC74-1ED61DFBA141}" srcOrd="2" destOrd="0" presId="urn:microsoft.com/office/officeart/2005/8/layout/pyramid3"/>
    <dgm:cxn modelId="{B0A22785-3C6B-4479-9C76-A4A7E609B8E7}" type="presParOf" srcId="{151CE5A0-5583-4CB6-BC74-1ED61DFBA141}" destId="{39649D07-D887-424C-B57B-D7ECCEF93C3D}" srcOrd="0" destOrd="0" presId="urn:microsoft.com/office/officeart/2005/8/layout/pyramid3"/>
    <dgm:cxn modelId="{7F496A01-64EF-40EA-8C89-16BA48966B87}" type="presParOf" srcId="{151CE5A0-5583-4CB6-BC74-1ED61DFBA141}" destId="{D13EE12B-8128-43B3-9B1D-D84C9702412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1F2F7-88D2-4F13-B4FA-0B4F1E7A25A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B7559B03-3331-4134-A5F4-F3875A683BF3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lvl="0" defTabSz="4445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400" b="1" dirty="0">
              <a:solidFill>
                <a:srgbClr val="ED53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110</a:t>
          </a:r>
          <a:r>
            <a:rPr lang="ru-RU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СМСП и ФЛ</a:t>
          </a:r>
        </a:p>
        <a:p>
          <a:pPr marL="0" lvl="0" defTabSz="4445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Консультирование по открытию бизнеса и  предоставлению гранта</a:t>
          </a:r>
        </a:p>
      </dgm:t>
    </dgm:pt>
    <dgm:pt modelId="{24D19DAE-52DB-4285-8F19-F0593ADFE506}" type="parTrans" cxnId="{E3CF98AB-5CEE-4C50-BF66-081C1736153D}">
      <dgm:prSet/>
      <dgm:spPr/>
      <dgm:t>
        <a:bodyPr/>
        <a:lstStyle/>
        <a:p>
          <a:endParaRPr lang="ru-RU"/>
        </a:p>
      </dgm:t>
    </dgm:pt>
    <dgm:pt modelId="{FFC0EE8E-C245-483C-BA20-D3E53AF10AAB}" type="sibTrans" cxnId="{E3CF98AB-5CEE-4C50-BF66-081C1736153D}">
      <dgm:prSet/>
      <dgm:spPr/>
      <dgm:t>
        <a:bodyPr/>
        <a:lstStyle/>
        <a:p>
          <a:endParaRPr lang="ru-RU"/>
        </a:p>
      </dgm:t>
    </dgm:pt>
    <dgm:pt modelId="{62FFACE4-1745-42AD-A9AC-966066ABC167}">
      <dgm:prSet custT="1"/>
      <dgm:spPr>
        <a:solidFill>
          <a:srgbClr val="FFEBAD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ED53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30 </a:t>
          </a:r>
          <a:r>
            <a: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СМСП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u-RU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Обучение «Азбука предпринимателя» и «Школа предпринимательства»</a:t>
          </a:r>
        </a:p>
      </dgm:t>
    </dgm:pt>
    <dgm:pt modelId="{D4C54B8D-7B6E-4E9F-BE07-6E239603F0DE}" type="parTrans" cxnId="{7C527055-E9F9-46B2-B378-D5608481C65A}">
      <dgm:prSet/>
      <dgm:spPr/>
      <dgm:t>
        <a:bodyPr/>
        <a:lstStyle/>
        <a:p>
          <a:endParaRPr lang="ru-RU"/>
        </a:p>
      </dgm:t>
    </dgm:pt>
    <dgm:pt modelId="{1FF8867C-7BFF-4346-9CCD-20D5BF922250}" type="sibTrans" cxnId="{7C527055-E9F9-46B2-B378-D5608481C65A}">
      <dgm:prSet/>
      <dgm:spPr/>
      <dgm:t>
        <a:bodyPr/>
        <a:lstStyle/>
        <a:p>
          <a:endParaRPr lang="ru-RU"/>
        </a:p>
      </dgm:t>
    </dgm:pt>
    <dgm:pt modelId="{27B0EA86-4644-4316-8685-E8413EB63017}">
      <dgm:prSet phldrT="[Текст]" custT="1"/>
      <dgm:spPr>
        <a:solidFill>
          <a:srgbClr val="FFB5B5"/>
        </a:solidFill>
      </dgm:spPr>
      <dgm:t>
        <a:bodyPr anchor="t"/>
        <a:lstStyle/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ED53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30</a:t>
          </a:r>
          <a:r>
            <a: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СМСП</a:t>
          </a:r>
        </a:p>
        <a:p>
          <a:pPr marL="0" lvl="0" indent="0" defTabSz="914400">
            <a:lnSpc>
              <a:spcPct val="150000"/>
            </a:lnSpc>
            <a:spcBef>
              <a:spcPts val="0"/>
            </a:spcBef>
            <a:spcAft>
              <a:spcPts val="600"/>
            </a:spcAft>
          </a:pPr>
          <a:r>
            <a:rPr lang="ru-RU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помощь в оформлении заявки на грант</a:t>
          </a:r>
        </a:p>
      </dgm:t>
    </dgm:pt>
    <dgm:pt modelId="{79DA9180-C116-41C9-AA00-4E9A4263E66B}" type="sibTrans" cxnId="{E3A855FA-1E8C-4EA8-9847-06C0C8A5F294}">
      <dgm:prSet/>
      <dgm:spPr/>
      <dgm:t>
        <a:bodyPr/>
        <a:lstStyle/>
        <a:p>
          <a:endParaRPr lang="ru-RU"/>
        </a:p>
      </dgm:t>
    </dgm:pt>
    <dgm:pt modelId="{35BDEE3D-E939-4B29-9EA5-68A821568093}" type="parTrans" cxnId="{E3A855FA-1E8C-4EA8-9847-06C0C8A5F294}">
      <dgm:prSet/>
      <dgm:spPr/>
      <dgm:t>
        <a:bodyPr/>
        <a:lstStyle/>
        <a:p>
          <a:endParaRPr lang="ru-RU"/>
        </a:p>
      </dgm:t>
    </dgm:pt>
    <dgm:pt modelId="{5FAEAD18-31E7-4CC6-BDAD-030B58C36DB4}" type="pres">
      <dgm:prSet presAssocID="{0FE1F2F7-88D2-4F13-B4FA-0B4F1E7A25A8}" presName="Name0" presStyleCnt="0">
        <dgm:presLayoutVars>
          <dgm:dir/>
          <dgm:animLvl val="lvl"/>
          <dgm:resizeHandles val="exact"/>
        </dgm:presLayoutVars>
      </dgm:prSet>
      <dgm:spPr/>
    </dgm:pt>
    <dgm:pt modelId="{83634238-6A4D-451F-B34C-D7234C5C21D1}" type="pres">
      <dgm:prSet presAssocID="{B7559B03-3331-4134-A5F4-F3875A683BF3}" presName="Name8" presStyleCnt="0"/>
      <dgm:spPr/>
    </dgm:pt>
    <dgm:pt modelId="{99AC6B80-4C57-4CD4-BE06-95FA582F9C56}" type="pres">
      <dgm:prSet presAssocID="{B7559B03-3331-4134-A5F4-F3875A683BF3}" presName="level" presStyleLbl="node1" presStyleIdx="0" presStyleCnt="3" custLinFactNeighborY="17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AEA45-A6C3-412A-894D-B29B7ECB318D}" type="pres">
      <dgm:prSet presAssocID="{B7559B03-3331-4134-A5F4-F3875A683B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7490B-AA8F-408E-8262-028CE26D3D1C}" type="pres">
      <dgm:prSet presAssocID="{62FFACE4-1745-42AD-A9AC-966066ABC167}" presName="Name8" presStyleCnt="0"/>
      <dgm:spPr/>
    </dgm:pt>
    <dgm:pt modelId="{39DDBB38-8618-4CA8-B273-71C189DFDAA5}" type="pres">
      <dgm:prSet presAssocID="{62FFACE4-1745-42AD-A9AC-966066ABC167}" presName="level" presStyleLbl="node1" presStyleIdx="1" presStyleCnt="3" custScaleY="1316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4977F-A4D7-43C4-9C7E-B5ABACEA89C6}" type="pres">
      <dgm:prSet presAssocID="{62FFACE4-1745-42AD-A9AC-966066ABC1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CE5A0-5583-4CB6-BC74-1ED61DFBA141}" type="pres">
      <dgm:prSet presAssocID="{27B0EA86-4644-4316-8685-E8413EB63017}" presName="Name8" presStyleCnt="0"/>
      <dgm:spPr/>
    </dgm:pt>
    <dgm:pt modelId="{39649D07-D887-424C-B57B-D7ECCEF93C3D}" type="pres">
      <dgm:prSet presAssocID="{27B0EA86-4644-4316-8685-E8413EB63017}" presName="level" presStyleLbl="node1" presStyleIdx="2" presStyleCnt="3" custScaleX="99892" custScaleY="159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EE12B-8128-43B3-9B1D-D84C97024127}" type="pres">
      <dgm:prSet presAssocID="{27B0EA86-4644-4316-8685-E8413EB630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DB8294-EA07-44EF-9061-FDD9863A7269}" type="presOf" srcId="{27B0EA86-4644-4316-8685-E8413EB63017}" destId="{39649D07-D887-424C-B57B-D7ECCEF93C3D}" srcOrd="0" destOrd="0" presId="urn:microsoft.com/office/officeart/2005/8/layout/pyramid3"/>
    <dgm:cxn modelId="{ADFA8F4C-0BFE-4072-9D61-5D762983474D}" type="presOf" srcId="{62FFACE4-1745-42AD-A9AC-966066ABC167}" destId="{39DDBB38-8618-4CA8-B273-71C189DFDAA5}" srcOrd="0" destOrd="0" presId="urn:microsoft.com/office/officeart/2005/8/layout/pyramid3"/>
    <dgm:cxn modelId="{E3A855FA-1E8C-4EA8-9847-06C0C8A5F294}" srcId="{0FE1F2F7-88D2-4F13-B4FA-0B4F1E7A25A8}" destId="{27B0EA86-4644-4316-8685-E8413EB63017}" srcOrd="2" destOrd="0" parTransId="{35BDEE3D-E939-4B29-9EA5-68A821568093}" sibTransId="{79DA9180-C116-41C9-AA00-4E9A4263E66B}"/>
    <dgm:cxn modelId="{7C527055-E9F9-46B2-B378-D5608481C65A}" srcId="{0FE1F2F7-88D2-4F13-B4FA-0B4F1E7A25A8}" destId="{62FFACE4-1745-42AD-A9AC-966066ABC167}" srcOrd="1" destOrd="0" parTransId="{D4C54B8D-7B6E-4E9F-BE07-6E239603F0DE}" sibTransId="{1FF8867C-7BFF-4346-9CCD-20D5BF922250}"/>
    <dgm:cxn modelId="{5730E0EF-14EF-4CA5-9F38-64623184E7A0}" type="presOf" srcId="{0FE1F2F7-88D2-4F13-B4FA-0B4F1E7A25A8}" destId="{5FAEAD18-31E7-4CC6-BDAD-030B58C36DB4}" srcOrd="0" destOrd="0" presId="urn:microsoft.com/office/officeart/2005/8/layout/pyramid3"/>
    <dgm:cxn modelId="{907E34D5-AD14-4388-9040-A5CCA7FB9851}" type="presOf" srcId="{B7559B03-3331-4134-A5F4-F3875A683BF3}" destId="{99AC6B80-4C57-4CD4-BE06-95FA582F9C56}" srcOrd="0" destOrd="0" presId="urn:microsoft.com/office/officeart/2005/8/layout/pyramid3"/>
    <dgm:cxn modelId="{A376E71B-E3AE-430F-B338-3F8F2915E718}" type="presOf" srcId="{B7559B03-3331-4134-A5F4-F3875A683BF3}" destId="{830AEA45-A6C3-412A-894D-B29B7ECB318D}" srcOrd="1" destOrd="0" presId="urn:microsoft.com/office/officeart/2005/8/layout/pyramid3"/>
    <dgm:cxn modelId="{56B51FE5-FC60-4C7E-804C-0B569CEBE53C}" type="presOf" srcId="{27B0EA86-4644-4316-8685-E8413EB63017}" destId="{D13EE12B-8128-43B3-9B1D-D84C97024127}" srcOrd="1" destOrd="0" presId="urn:microsoft.com/office/officeart/2005/8/layout/pyramid3"/>
    <dgm:cxn modelId="{4E801EF9-0494-4CE1-BEF3-7410367F25F8}" type="presOf" srcId="{62FFACE4-1745-42AD-A9AC-966066ABC167}" destId="{EFE4977F-A4D7-43C4-9C7E-B5ABACEA89C6}" srcOrd="1" destOrd="0" presId="urn:microsoft.com/office/officeart/2005/8/layout/pyramid3"/>
    <dgm:cxn modelId="{E3CF98AB-5CEE-4C50-BF66-081C1736153D}" srcId="{0FE1F2F7-88D2-4F13-B4FA-0B4F1E7A25A8}" destId="{B7559B03-3331-4134-A5F4-F3875A683BF3}" srcOrd="0" destOrd="0" parTransId="{24D19DAE-52DB-4285-8F19-F0593ADFE506}" sibTransId="{FFC0EE8E-C245-483C-BA20-D3E53AF10AAB}"/>
    <dgm:cxn modelId="{32BFDEA9-82C4-496C-9375-E845F946D278}" type="presParOf" srcId="{5FAEAD18-31E7-4CC6-BDAD-030B58C36DB4}" destId="{83634238-6A4D-451F-B34C-D7234C5C21D1}" srcOrd="0" destOrd="0" presId="urn:microsoft.com/office/officeart/2005/8/layout/pyramid3"/>
    <dgm:cxn modelId="{B0013B65-2B90-4F60-922B-97886CC0C116}" type="presParOf" srcId="{83634238-6A4D-451F-B34C-D7234C5C21D1}" destId="{99AC6B80-4C57-4CD4-BE06-95FA582F9C56}" srcOrd="0" destOrd="0" presId="urn:microsoft.com/office/officeart/2005/8/layout/pyramid3"/>
    <dgm:cxn modelId="{3762CD84-4DCC-4E96-8326-303EB9B38D39}" type="presParOf" srcId="{83634238-6A4D-451F-B34C-D7234C5C21D1}" destId="{830AEA45-A6C3-412A-894D-B29B7ECB318D}" srcOrd="1" destOrd="0" presId="urn:microsoft.com/office/officeart/2005/8/layout/pyramid3"/>
    <dgm:cxn modelId="{8D63AFA2-4FE5-4FD9-8E59-1210A64C9D13}" type="presParOf" srcId="{5FAEAD18-31E7-4CC6-BDAD-030B58C36DB4}" destId="{33F7490B-AA8F-408E-8262-028CE26D3D1C}" srcOrd="1" destOrd="0" presId="urn:microsoft.com/office/officeart/2005/8/layout/pyramid3"/>
    <dgm:cxn modelId="{EC7F6E8D-942D-4AFA-827B-0235A3092474}" type="presParOf" srcId="{33F7490B-AA8F-408E-8262-028CE26D3D1C}" destId="{39DDBB38-8618-4CA8-B273-71C189DFDAA5}" srcOrd="0" destOrd="0" presId="urn:microsoft.com/office/officeart/2005/8/layout/pyramid3"/>
    <dgm:cxn modelId="{460C3BAF-B798-4239-93A1-9E71390669D0}" type="presParOf" srcId="{33F7490B-AA8F-408E-8262-028CE26D3D1C}" destId="{EFE4977F-A4D7-43C4-9C7E-B5ABACEA89C6}" srcOrd="1" destOrd="0" presId="urn:microsoft.com/office/officeart/2005/8/layout/pyramid3"/>
    <dgm:cxn modelId="{43ED15DD-3CFD-4AA3-ABDA-218453E1F827}" type="presParOf" srcId="{5FAEAD18-31E7-4CC6-BDAD-030B58C36DB4}" destId="{151CE5A0-5583-4CB6-BC74-1ED61DFBA141}" srcOrd="2" destOrd="0" presId="urn:microsoft.com/office/officeart/2005/8/layout/pyramid3"/>
    <dgm:cxn modelId="{B0A22785-3C6B-4479-9C76-A4A7E609B8E7}" type="presParOf" srcId="{151CE5A0-5583-4CB6-BC74-1ED61DFBA141}" destId="{39649D07-D887-424C-B57B-D7ECCEF93C3D}" srcOrd="0" destOrd="0" presId="urn:microsoft.com/office/officeart/2005/8/layout/pyramid3"/>
    <dgm:cxn modelId="{7F496A01-64EF-40EA-8C89-16BA48966B87}" type="presParOf" srcId="{151CE5A0-5583-4CB6-BC74-1ED61DFBA141}" destId="{D13EE12B-8128-43B3-9B1D-D84C9702412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E1F2F7-88D2-4F13-B4FA-0B4F1E7A25A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B7559B03-3331-4134-A5F4-F3875A683BF3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lvl="0" defTabSz="4445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400" b="1" dirty="0">
              <a:solidFill>
                <a:srgbClr val="ED53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315</a:t>
          </a:r>
          <a:r>
            <a:rPr lang="ru-RU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чел</a:t>
          </a:r>
          <a:r>
            <a:rPr lang="ru-RU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ru-RU" sz="1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defTabSz="4445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Консультирование по получению субсидии на основании соц. контракта</a:t>
          </a:r>
        </a:p>
      </dgm:t>
    </dgm:pt>
    <dgm:pt modelId="{24D19DAE-52DB-4285-8F19-F0593ADFE506}" type="parTrans" cxnId="{E3CF98AB-5CEE-4C50-BF66-081C1736153D}">
      <dgm:prSet/>
      <dgm:spPr/>
      <dgm:t>
        <a:bodyPr/>
        <a:lstStyle/>
        <a:p>
          <a:endParaRPr lang="ru-RU"/>
        </a:p>
      </dgm:t>
    </dgm:pt>
    <dgm:pt modelId="{FFC0EE8E-C245-483C-BA20-D3E53AF10AAB}" type="sibTrans" cxnId="{E3CF98AB-5CEE-4C50-BF66-081C1736153D}">
      <dgm:prSet/>
      <dgm:spPr/>
      <dgm:t>
        <a:bodyPr/>
        <a:lstStyle/>
        <a:p>
          <a:endParaRPr lang="ru-RU"/>
        </a:p>
      </dgm:t>
    </dgm:pt>
    <dgm:pt modelId="{62FFACE4-1745-42AD-A9AC-966066ABC167}">
      <dgm:prSet custT="1"/>
      <dgm:spPr>
        <a:solidFill>
          <a:srgbClr val="FFEBAD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ED53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96</a:t>
          </a:r>
          <a:r>
            <a: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чел.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u-RU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Помощь в написании бизнес-плана для получения субсидии»</a:t>
          </a:r>
        </a:p>
      </dgm:t>
    </dgm:pt>
    <dgm:pt modelId="{D4C54B8D-7B6E-4E9F-BE07-6E239603F0DE}" type="parTrans" cxnId="{7C527055-E9F9-46B2-B378-D5608481C65A}">
      <dgm:prSet/>
      <dgm:spPr/>
      <dgm:t>
        <a:bodyPr/>
        <a:lstStyle/>
        <a:p>
          <a:endParaRPr lang="ru-RU"/>
        </a:p>
      </dgm:t>
    </dgm:pt>
    <dgm:pt modelId="{1FF8867C-7BFF-4346-9CCD-20D5BF922250}" type="sibTrans" cxnId="{7C527055-E9F9-46B2-B378-D5608481C65A}">
      <dgm:prSet/>
      <dgm:spPr/>
      <dgm:t>
        <a:bodyPr/>
        <a:lstStyle/>
        <a:p>
          <a:endParaRPr lang="ru-RU"/>
        </a:p>
      </dgm:t>
    </dgm:pt>
    <dgm:pt modelId="{27B0EA86-4644-4316-8685-E8413EB63017}">
      <dgm:prSet phldrT="[Текст]" custT="1"/>
      <dgm:spPr>
        <a:solidFill>
          <a:srgbClr val="FFB5B5"/>
        </a:solidFill>
      </dgm:spPr>
      <dgm:t>
        <a:bodyPr anchor="t"/>
        <a:lstStyle/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ED53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132</a:t>
          </a:r>
          <a:r>
            <a: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чел.</a:t>
          </a:r>
        </a:p>
        <a:p>
          <a:pPr marL="0" lvl="0" indent="0" defTabSz="914400">
            <a:lnSpc>
              <a:spcPct val="150000"/>
            </a:lnSpc>
            <a:spcBef>
              <a:spcPts val="0"/>
            </a:spcBef>
            <a:spcAft>
              <a:spcPts val="600"/>
            </a:spcAft>
          </a:pPr>
          <a:r>
            <a:rPr lang="ru-RU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получили субсидию</a:t>
          </a:r>
        </a:p>
      </dgm:t>
    </dgm:pt>
    <dgm:pt modelId="{79DA9180-C116-41C9-AA00-4E9A4263E66B}" type="sibTrans" cxnId="{E3A855FA-1E8C-4EA8-9847-06C0C8A5F294}">
      <dgm:prSet/>
      <dgm:spPr/>
      <dgm:t>
        <a:bodyPr/>
        <a:lstStyle/>
        <a:p>
          <a:endParaRPr lang="ru-RU"/>
        </a:p>
      </dgm:t>
    </dgm:pt>
    <dgm:pt modelId="{35BDEE3D-E939-4B29-9EA5-68A821568093}" type="parTrans" cxnId="{E3A855FA-1E8C-4EA8-9847-06C0C8A5F294}">
      <dgm:prSet/>
      <dgm:spPr/>
      <dgm:t>
        <a:bodyPr/>
        <a:lstStyle/>
        <a:p>
          <a:endParaRPr lang="ru-RU"/>
        </a:p>
      </dgm:t>
    </dgm:pt>
    <dgm:pt modelId="{5FAEAD18-31E7-4CC6-BDAD-030B58C36DB4}" type="pres">
      <dgm:prSet presAssocID="{0FE1F2F7-88D2-4F13-B4FA-0B4F1E7A25A8}" presName="Name0" presStyleCnt="0">
        <dgm:presLayoutVars>
          <dgm:dir/>
          <dgm:animLvl val="lvl"/>
          <dgm:resizeHandles val="exact"/>
        </dgm:presLayoutVars>
      </dgm:prSet>
      <dgm:spPr/>
    </dgm:pt>
    <dgm:pt modelId="{83634238-6A4D-451F-B34C-D7234C5C21D1}" type="pres">
      <dgm:prSet presAssocID="{B7559B03-3331-4134-A5F4-F3875A683BF3}" presName="Name8" presStyleCnt="0"/>
      <dgm:spPr/>
    </dgm:pt>
    <dgm:pt modelId="{99AC6B80-4C57-4CD4-BE06-95FA582F9C56}" type="pres">
      <dgm:prSet presAssocID="{B7559B03-3331-4134-A5F4-F3875A683BF3}" presName="level" presStyleLbl="node1" presStyleIdx="0" presStyleCnt="3" custLinFactNeighborY="-173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AEA45-A6C3-412A-894D-B29B7ECB318D}" type="pres">
      <dgm:prSet presAssocID="{B7559B03-3331-4134-A5F4-F3875A683B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7490B-AA8F-408E-8262-028CE26D3D1C}" type="pres">
      <dgm:prSet presAssocID="{62FFACE4-1745-42AD-A9AC-966066ABC167}" presName="Name8" presStyleCnt="0"/>
      <dgm:spPr/>
    </dgm:pt>
    <dgm:pt modelId="{39DDBB38-8618-4CA8-B273-71C189DFDAA5}" type="pres">
      <dgm:prSet presAssocID="{62FFACE4-1745-42AD-A9AC-966066ABC167}" presName="level" presStyleLbl="node1" presStyleIdx="1" presStyleCnt="3" custScaleY="1316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4977F-A4D7-43C4-9C7E-B5ABACEA89C6}" type="pres">
      <dgm:prSet presAssocID="{62FFACE4-1745-42AD-A9AC-966066ABC1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CE5A0-5583-4CB6-BC74-1ED61DFBA141}" type="pres">
      <dgm:prSet presAssocID="{27B0EA86-4644-4316-8685-E8413EB63017}" presName="Name8" presStyleCnt="0"/>
      <dgm:spPr/>
    </dgm:pt>
    <dgm:pt modelId="{39649D07-D887-424C-B57B-D7ECCEF93C3D}" type="pres">
      <dgm:prSet presAssocID="{27B0EA86-4644-4316-8685-E8413EB63017}" presName="level" presStyleLbl="node1" presStyleIdx="2" presStyleCnt="3" custScaleX="99892" custScaleY="159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EE12B-8128-43B3-9B1D-D84C97024127}" type="pres">
      <dgm:prSet presAssocID="{27B0EA86-4644-4316-8685-E8413EB630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DB8294-EA07-44EF-9061-FDD9863A7269}" type="presOf" srcId="{27B0EA86-4644-4316-8685-E8413EB63017}" destId="{39649D07-D887-424C-B57B-D7ECCEF93C3D}" srcOrd="0" destOrd="0" presId="urn:microsoft.com/office/officeart/2005/8/layout/pyramid3"/>
    <dgm:cxn modelId="{ADFA8F4C-0BFE-4072-9D61-5D762983474D}" type="presOf" srcId="{62FFACE4-1745-42AD-A9AC-966066ABC167}" destId="{39DDBB38-8618-4CA8-B273-71C189DFDAA5}" srcOrd="0" destOrd="0" presId="urn:microsoft.com/office/officeart/2005/8/layout/pyramid3"/>
    <dgm:cxn modelId="{E3A855FA-1E8C-4EA8-9847-06C0C8A5F294}" srcId="{0FE1F2F7-88D2-4F13-B4FA-0B4F1E7A25A8}" destId="{27B0EA86-4644-4316-8685-E8413EB63017}" srcOrd="2" destOrd="0" parTransId="{35BDEE3D-E939-4B29-9EA5-68A821568093}" sibTransId="{79DA9180-C116-41C9-AA00-4E9A4263E66B}"/>
    <dgm:cxn modelId="{7C527055-E9F9-46B2-B378-D5608481C65A}" srcId="{0FE1F2F7-88D2-4F13-B4FA-0B4F1E7A25A8}" destId="{62FFACE4-1745-42AD-A9AC-966066ABC167}" srcOrd="1" destOrd="0" parTransId="{D4C54B8D-7B6E-4E9F-BE07-6E239603F0DE}" sibTransId="{1FF8867C-7BFF-4346-9CCD-20D5BF922250}"/>
    <dgm:cxn modelId="{5730E0EF-14EF-4CA5-9F38-64623184E7A0}" type="presOf" srcId="{0FE1F2F7-88D2-4F13-B4FA-0B4F1E7A25A8}" destId="{5FAEAD18-31E7-4CC6-BDAD-030B58C36DB4}" srcOrd="0" destOrd="0" presId="urn:microsoft.com/office/officeart/2005/8/layout/pyramid3"/>
    <dgm:cxn modelId="{907E34D5-AD14-4388-9040-A5CCA7FB9851}" type="presOf" srcId="{B7559B03-3331-4134-A5F4-F3875A683BF3}" destId="{99AC6B80-4C57-4CD4-BE06-95FA582F9C56}" srcOrd="0" destOrd="0" presId="urn:microsoft.com/office/officeart/2005/8/layout/pyramid3"/>
    <dgm:cxn modelId="{A376E71B-E3AE-430F-B338-3F8F2915E718}" type="presOf" srcId="{B7559B03-3331-4134-A5F4-F3875A683BF3}" destId="{830AEA45-A6C3-412A-894D-B29B7ECB318D}" srcOrd="1" destOrd="0" presId="urn:microsoft.com/office/officeart/2005/8/layout/pyramid3"/>
    <dgm:cxn modelId="{56B51FE5-FC60-4C7E-804C-0B569CEBE53C}" type="presOf" srcId="{27B0EA86-4644-4316-8685-E8413EB63017}" destId="{D13EE12B-8128-43B3-9B1D-D84C97024127}" srcOrd="1" destOrd="0" presId="urn:microsoft.com/office/officeart/2005/8/layout/pyramid3"/>
    <dgm:cxn modelId="{4E801EF9-0494-4CE1-BEF3-7410367F25F8}" type="presOf" srcId="{62FFACE4-1745-42AD-A9AC-966066ABC167}" destId="{EFE4977F-A4D7-43C4-9C7E-B5ABACEA89C6}" srcOrd="1" destOrd="0" presId="urn:microsoft.com/office/officeart/2005/8/layout/pyramid3"/>
    <dgm:cxn modelId="{E3CF98AB-5CEE-4C50-BF66-081C1736153D}" srcId="{0FE1F2F7-88D2-4F13-B4FA-0B4F1E7A25A8}" destId="{B7559B03-3331-4134-A5F4-F3875A683BF3}" srcOrd="0" destOrd="0" parTransId="{24D19DAE-52DB-4285-8F19-F0593ADFE506}" sibTransId="{FFC0EE8E-C245-483C-BA20-D3E53AF10AAB}"/>
    <dgm:cxn modelId="{32BFDEA9-82C4-496C-9375-E845F946D278}" type="presParOf" srcId="{5FAEAD18-31E7-4CC6-BDAD-030B58C36DB4}" destId="{83634238-6A4D-451F-B34C-D7234C5C21D1}" srcOrd="0" destOrd="0" presId="urn:microsoft.com/office/officeart/2005/8/layout/pyramid3"/>
    <dgm:cxn modelId="{B0013B65-2B90-4F60-922B-97886CC0C116}" type="presParOf" srcId="{83634238-6A4D-451F-B34C-D7234C5C21D1}" destId="{99AC6B80-4C57-4CD4-BE06-95FA582F9C56}" srcOrd="0" destOrd="0" presId="urn:microsoft.com/office/officeart/2005/8/layout/pyramid3"/>
    <dgm:cxn modelId="{3762CD84-4DCC-4E96-8326-303EB9B38D39}" type="presParOf" srcId="{83634238-6A4D-451F-B34C-D7234C5C21D1}" destId="{830AEA45-A6C3-412A-894D-B29B7ECB318D}" srcOrd="1" destOrd="0" presId="urn:microsoft.com/office/officeart/2005/8/layout/pyramid3"/>
    <dgm:cxn modelId="{8D63AFA2-4FE5-4FD9-8E59-1210A64C9D13}" type="presParOf" srcId="{5FAEAD18-31E7-4CC6-BDAD-030B58C36DB4}" destId="{33F7490B-AA8F-408E-8262-028CE26D3D1C}" srcOrd="1" destOrd="0" presId="urn:microsoft.com/office/officeart/2005/8/layout/pyramid3"/>
    <dgm:cxn modelId="{EC7F6E8D-942D-4AFA-827B-0235A3092474}" type="presParOf" srcId="{33F7490B-AA8F-408E-8262-028CE26D3D1C}" destId="{39DDBB38-8618-4CA8-B273-71C189DFDAA5}" srcOrd="0" destOrd="0" presId="urn:microsoft.com/office/officeart/2005/8/layout/pyramid3"/>
    <dgm:cxn modelId="{460C3BAF-B798-4239-93A1-9E71390669D0}" type="presParOf" srcId="{33F7490B-AA8F-408E-8262-028CE26D3D1C}" destId="{EFE4977F-A4D7-43C4-9C7E-B5ABACEA89C6}" srcOrd="1" destOrd="0" presId="urn:microsoft.com/office/officeart/2005/8/layout/pyramid3"/>
    <dgm:cxn modelId="{43ED15DD-3CFD-4AA3-ABDA-218453E1F827}" type="presParOf" srcId="{5FAEAD18-31E7-4CC6-BDAD-030B58C36DB4}" destId="{151CE5A0-5583-4CB6-BC74-1ED61DFBA141}" srcOrd="2" destOrd="0" presId="urn:microsoft.com/office/officeart/2005/8/layout/pyramid3"/>
    <dgm:cxn modelId="{B0A22785-3C6B-4479-9C76-A4A7E609B8E7}" type="presParOf" srcId="{151CE5A0-5583-4CB6-BC74-1ED61DFBA141}" destId="{39649D07-D887-424C-B57B-D7ECCEF93C3D}" srcOrd="0" destOrd="0" presId="urn:microsoft.com/office/officeart/2005/8/layout/pyramid3"/>
    <dgm:cxn modelId="{7F496A01-64EF-40EA-8C89-16BA48966B87}" type="presParOf" srcId="{151CE5A0-5583-4CB6-BC74-1ED61DFBA141}" destId="{D13EE12B-8128-43B3-9B1D-D84C9702412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6D23A340-B618-401F-BA4C-01D4A87E068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563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221F57-8632-4868-A87D-C730AFEF3D5A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0288" y="1241425"/>
            <a:ext cx="4737100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78375"/>
            <a:ext cx="5437188" cy="39084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712" y="4400515"/>
            <a:ext cx="5486057" cy="36001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4" name="TextShape 3"/>
          <p:cNvSpPr txBox="1"/>
          <p:nvPr/>
        </p:nvSpPr>
        <p:spPr>
          <a:xfrm>
            <a:off x="3884731" y="8685314"/>
            <a:ext cx="2971296" cy="45855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70A7EE6-976F-40F4-8EC9-C8952AC5507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093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712" y="4400515"/>
            <a:ext cx="5486057" cy="36001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4" name="TextShape 3"/>
          <p:cNvSpPr txBox="1"/>
          <p:nvPr/>
        </p:nvSpPr>
        <p:spPr>
          <a:xfrm>
            <a:off x="3884731" y="8685314"/>
            <a:ext cx="2971296" cy="45855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70A7EE6-976F-40F4-8EC9-C8952AC5507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8489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712" y="4400515"/>
            <a:ext cx="5486057" cy="36001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4" name="TextShape 3"/>
          <p:cNvSpPr txBox="1"/>
          <p:nvPr/>
        </p:nvSpPr>
        <p:spPr>
          <a:xfrm>
            <a:off x="3884731" y="8685314"/>
            <a:ext cx="2971296" cy="45855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70A7EE6-976F-40F4-8EC9-C8952AC5507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11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712" y="4400515"/>
            <a:ext cx="5486057" cy="36001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4" name="TextShape 3"/>
          <p:cNvSpPr txBox="1"/>
          <p:nvPr/>
        </p:nvSpPr>
        <p:spPr>
          <a:xfrm>
            <a:off x="3884731" y="8685314"/>
            <a:ext cx="2971296" cy="45855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70A7EE6-976F-40F4-8EC9-C8952AC5507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188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415D22-9E0B-4BA0-AEC4-ED6AC296FC58}" type="slidenum">
              <a:rPr lang="ru-RU"/>
              <a:pPr/>
              <a:t>7</a:t>
            </a:fld>
            <a:endParaRPr lang="ru-RU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0288" y="1241425"/>
            <a:ext cx="4737100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78375"/>
            <a:ext cx="5437188" cy="39084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69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415D22-9E0B-4BA0-AEC4-ED6AC296FC58}" type="slidenum">
              <a:rPr lang="ru-RU"/>
              <a:pPr/>
              <a:t>8</a:t>
            </a:fld>
            <a:endParaRPr lang="ru-RU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0288" y="1241425"/>
            <a:ext cx="4737100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78375"/>
            <a:ext cx="5437188" cy="39084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08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E924DE-9B92-4534-AA3D-B4A153E27A0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8A24E9-EDA5-4995-ACCC-3B8E78574D5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175" y="1236663"/>
            <a:ext cx="2405063" cy="4914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1236663"/>
            <a:ext cx="7062787" cy="4914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C88FA8-ACBF-4EFE-A385-13C53FDD337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1236663"/>
            <a:ext cx="9086850" cy="26304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735013" y="7007225"/>
            <a:ext cx="2403475" cy="40005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7551738" y="7007225"/>
            <a:ext cx="2403475" cy="400050"/>
          </a:xfrm>
        </p:spPr>
        <p:txBody>
          <a:bodyPr/>
          <a:lstStyle>
            <a:lvl1pPr>
              <a:defRPr/>
            </a:lvl1pPr>
          </a:lstStyle>
          <a:p>
            <a:fld id="{21C4F633-5922-4C74-B84D-FF82B59819A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ftr" idx="11"/>
          </p:nvPr>
        </p:nvSpPr>
        <p:spPr>
          <a:xfrm>
            <a:off x="3635217" y="7030498"/>
            <a:ext cx="3421380" cy="25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dt" idx="10"/>
          </p:nvPr>
        </p:nvSpPr>
        <p:spPr>
          <a:xfrm>
            <a:off x="534591" y="7030498"/>
            <a:ext cx="2459117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7698105" y="7030498"/>
            <a:ext cx="245911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ru-RU" smtClean="0"/>
              <a:pPr>
                <a:spcAft>
                  <a:spcPts val="0"/>
                </a:spcAft>
              </a:pPr>
              <a:t>‹#›</a:t>
            </a:fld>
            <a:endParaRPr lang="ru-RU" sz="1579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178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C5969EF-D5B8-495B-B9BD-FBDBBC5465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228" y="142330"/>
            <a:ext cx="9102890" cy="6603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702"/>
              </a:spcBef>
              <a:defRPr sz="2339" b="1" i="0" baseline="0"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370652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AF2EF2-665B-410B-B85F-AB2FBF1AD9B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59DD59-495C-487F-B2E1-B01B157BB85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58E6C6-286B-4852-8D00-0F020B383B8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4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3900" cy="4794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1E18EB-8544-49FA-9261-297F3DA3DEF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109D33-8E48-4077-A49A-6707D9F6248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ABB122-336C-4DE3-8B88-304A84BD923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41E117-9854-45AF-8241-8716C59006A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A12FB6-B516-4A89-87F1-48F1A0F0D23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43E847-B609-4006-BBDA-F8BAE8099CE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70E988-9C83-40BF-BFDE-CA8BFB776CA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26D8C0-6505-4A9A-9715-263E97EBE79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0163" y="403225"/>
            <a:ext cx="2305050" cy="6403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2750" cy="6403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01BBE2-7077-4C0F-BDC4-17C9F9462AD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498AE9-0A70-4516-83B6-C07DA3FE8A5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3925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3F0978-22E6-4486-B337-5F7679904E2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3CAAF6-1E82-48E2-BF60-066CEAB61BB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FC0295-E07A-423E-BFD4-85A3B5C5636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B06ED9-68D1-4E4E-8119-B2734740407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403923-1FA6-496E-B155-0CF94398AD5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10D9AC-6063-4833-A69A-4D5C2CFC000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10110788" y="7070725"/>
            <a:ext cx="419100" cy="419100"/>
          </a:xfrm>
          <a:custGeom>
            <a:avLst/>
            <a:gdLst>
              <a:gd name="G0" fmla="*/ 1164 1 2"/>
              <a:gd name="G1" fmla="*/ 1 48365 11520"/>
              <a:gd name="G2" fmla="*/ G1 32767 1"/>
              <a:gd name="G3" fmla="*/ G2 1 32767"/>
              <a:gd name="G4" fmla="cos G0 G3"/>
              <a:gd name="G5" fmla="*/ 1164 1 2"/>
              <a:gd name="G6" fmla="*/ 1 48365 11520"/>
              <a:gd name="G7" fmla="*/ G6 32767 1"/>
              <a:gd name="G8" fmla="*/ G7 1 32767"/>
              <a:gd name="G9" fmla="sin G5 G8"/>
              <a:gd name="G10" fmla="*/ 1164 1 2"/>
              <a:gd name="G11" fmla="+- G10 0 G4"/>
              <a:gd name="G12" fmla="+- G10 G4 0"/>
              <a:gd name="G13" fmla="+- G12 0 0"/>
              <a:gd name="G14" fmla="*/ 1164 1 2"/>
              <a:gd name="G15" fmla="+- G14 0 G9"/>
              <a:gd name="G16" fmla="+- G14 G9 0"/>
              <a:gd name="G17" fmla="+- G16 0 0"/>
              <a:gd name="G18" fmla="+- 1164 0 0"/>
              <a:gd name="G19" fmla="+- 1164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582"/>
                </a:moveTo>
                <a:lnTo>
                  <a:pt x="582" y="582"/>
                </a:lnTo>
                <a:lnTo>
                  <a:pt x="180" y="90"/>
                </a:lnTo>
                <a:lnTo>
                  <a:pt x="582" y="582"/>
                </a:lnTo>
                <a:lnTo>
                  <a:pt x="270" y="90"/>
                </a:lnTo>
                <a:close/>
              </a:path>
            </a:pathLst>
          </a:custGeom>
          <a:solidFill>
            <a:srgbClr val="F7F2E5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090150" y="7127875"/>
            <a:ext cx="461963" cy="277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49263" algn="l"/>
              </a:tabLst>
            </a:pPr>
            <a:fld id="{ABB4B069-7AA6-412F-8F62-5B8DD2B468FD}" type="slidenum">
              <a:rPr lang="ru-RU" sz="1200">
                <a:solidFill>
                  <a:srgbClr val="562212"/>
                </a:solidFill>
                <a:latin typeface="Calibri" charset="0"/>
              </a:rPr>
              <a:pPr algn="ctr" hangingPunct="1">
                <a:lnSpc>
                  <a:spcPct val="100000"/>
                </a:lnSpc>
                <a:tabLst>
                  <a:tab pos="449263" algn="l"/>
                </a:tabLst>
              </a:pPr>
              <a:t>‹#›</a:t>
            </a:fld>
            <a:endParaRPr lang="ru-RU" sz="1200" dirty="0">
              <a:solidFill>
                <a:srgbClr val="562212"/>
              </a:solidFill>
              <a:latin typeface="Calibri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1236663"/>
            <a:ext cx="9086850" cy="2630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735013" y="7007225"/>
            <a:ext cx="2403475" cy="400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3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541713" y="7007225"/>
            <a:ext cx="3608387" cy="401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551738" y="7007225"/>
            <a:ext cx="2403475" cy="400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fld id="{55999EEE-ED30-4B7C-BAEC-DDA23975CC39}" type="slidenum">
              <a:rPr lang="ru-RU"/>
              <a:pPr/>
              <a:t>‹#›</a:t>
            </a:fld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96375" y="349250"/>
            <a:ext cx="1277938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36613" y="358775"/>
            <a:ext cx="552450" cy="117475"/>
          </a:xfrm>
          <a:prstGeom prst="rect">
            <a:avLst/>
          </a:prstGeom>
          <a:solidFill>
            <a:srgbClr val="ED5338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20250" cy="4383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9842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щёлкните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  <p:sldLayoutId id="2147483687" r:id="rId13"/>
    <p:sldLayoutId id="2147483688" r:id="rId14"/>
  </p:sldLayoutIdLst>
  <p:hf sldNum="0" hdr="0" ftr="0"/>
  <p:txStyles>
    <p:titleStyle>
      <a:lvl1pPr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75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75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75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75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0110788" y="7070725"/>
            <a:ext cx="419100" cy="419100"/>
          </a:xfrm>
          <a:custGeom>
            <a:avLst/>
            <a:gdLst>
              <a:gd name="G0" fmla="*/ 1164 1 2"/>
              <a:gd name="G1" fmla="*/ 1 48365 11520"/>
              <a:gd name="G2" fmla="*/ G1 32767 1"/>
              <a:gd name="G3" fmla="*/ G2 1 32767"/>
              <a:gd name="G4" fmla="cos G0 G3"/>
              <a:gd name="G5" fmla="*/ 1164 1 2"/>
              <a:gd name="G6" fmla="*/ 1 48365 11520"/>
              <a:gd name="G7" fmla="*/ G6 32767 1"/>
              <a:gd name="G8" fmla="*/ G7 1 32767"/>
              <a:gd name="G9" fmla="sin G5 G8"/>
              <a:gd name="G10" fmla="*/ 1164 1 2"/>
              <a:gd name="G11" fmla="+- G10 0 G4"/>
              <a:gd name="G12" fmla="+- G10 G4 0"/>
              <a:gd name="G13" fmla="+- G12 0 0"/>
              <a:gd name="G14" fmla="*/ 1164 1 2"/>
              <a:gd name="G15" fmla="+- G14 0 G9"/>
              <a:gd name="G16" fmla="+- G14 G9 0"/>
              <a:gd name="G17" fmla="+- G16 0 0"/>
              <a:gd name="G18" fmla="+- 1164 0 0"/>
              <a:gd name="G19" fmla="+- 1164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582"/>
                </a:moveTo>
                <a:lnTo>
                  <a:pt x="582" y="582"/>
                </a:lnTo>
                <a:lnTo>
                  <a:pt x="180" y="90"/>
                </a:lnTo>
                <a:lnTo>
                  <a:pt x="582" y="582"/>
                </a:lnTo>
                <a:lnTo>
                  <a:pt x="270" y="90"/>
                </a:lnTo>
                <a:close/>
              </a:path>
            </a:pathLst>
          </a:custGeom>
          <a:solidFill>
            <a:srgbClr val="F7F2E5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090150" y="7127875"/>
            <a:ext cx="461963" cy="277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49263" algn="l"/>
              </a:tabLst>
            </a:pPr>
            <a:fld id="{B04596D7-C571-4155-A7F4-D17B7BD2DE97}" type="slidenum">
              <a:rPr lang="ru-RU" sz="1200">
                <a:solidFill>
                  <a:srgbClr val="562212"/>
                </a:solidFill>
                <a:latin typeface="Calibri" charset="0"/>
              </a:rPr>
              <a:pPr algn="ctr" hangingPunct="1">
                <a:lnSpc>
                  <a:spcPct val="100000"/>
                </a:lnSpc>
                <a:tabLst>
                  <a:tab pos="449263" algn="l"/>
                </a:tabLst>
              </a:pPr>
              <a:t>‹#›</a:t>
            </a:fld>
            <a:endParaRPr lang="ru-RU" sz="1200" dirty="0">
              <a:solidFill>
                <a:srgbClr val="562212"/>
              </a:solidFill>
              <a:latin typeface="Calibri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35013" y="403225"/>
            <a:ext cx="9220200" cy="1458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2012950"/>
            <a:ext cx="9220200" cy="4794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Образец текста</a:t>
            </a:r>
          </a:p>
          <a:p>
            <a:pPr lvl="1"/>
            <a:r>
              <a:rPr lang="en-GB"/>
              <a:t>Второй уровень</a:t>
            </a:r>
          </a:p>
          <a:p>
            <a:pPr lvl="2"/>
            <a:r>
              <a:rPr lang="en-GB"/>
              <a:t>Третий уровень</a:t>
            </a:r>
          </a:p>
          <a:p>
            <a:pPr lvl="3"/>
            <a:r>
              <a:rPr lang="en-GB"/>
              <a:t>Четвертый уровень</a:t>
            </a:r>
          </a:p>
          <a:p>
            <a:pPr lvl="4"/>
            <a:r>
              <a:rPr lang="en-GB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35013" y="7007225"/>
            <a:ext cx="2403475" cy="400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3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41713" y="7007225"/>
            <a:ext cx="3608387" cy="401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551738" y="7007225"/>
            <a:ext cx="2403475" cy="400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fld id="{D4671258-6E66-40B0-A2E4-77CE56BC3486}" type="slidenum">
              <a:rPr lang="ru-RU"/>
              <a:pPr/>
              <a:t>‹#›</a:t>
            </a:fld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096375" y="349250"/>
            <a:ext cx="1277938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36613" y="358775"/>
            <a:ext cx="552450" cy="117475"/>
          </a:xfrm>
          <a:prstGeom prst="rect">
            <a:avLst/>
          </a:prstGeom>
          <a:solidFill>
            <a:srgbClr val="ED5338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75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75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75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75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42.sv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2.svg"/><Relationship Id="rId7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jpeg"/><Relationship Id="rId5" Type="http://schemas.openxmlformats.org/officeDocument/2006/relationships/image" Target="../media/image44.sv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svg"/><Relationship Id="rId7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jpeg"/><Relationship Id="rId5" Type="http://schemas.openxmlformats.org/officeDocument/2006/relationships/image" Target="../media/image44.sv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rgo37.r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8.sv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3.png"/><Relationship Id="rId9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 t="29636" r="25089"/>
          <a:stretch>
            <a:fillRect/>
          </a:stretch>
        </p:blipFill>
        <p:spPr bwMode="auto">
          <a:xfrm>
            <a:off x="4065951" y="-119940"/>
            <a:ext cx="6645275" cy="62388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6028785" y="-158750"/>
            <a:ext cx="1854200" cy="1852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01675" y="314325"/>
            <a:ext cx="812800" cy="217488"/>
          </a:xfrm>
          <a:prstGeom prst="rect">
            <a:avLst/>
          </a:prstGeom>
          <a:solidFill>
            <a:srgbClr val="FFFFFF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58863" y="419100"/>
            <a:ext cx="3525837" cy="661988"/>
            <a:chOff x="667" y="264"/>
            <a:chExt cx="2221" cy="417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7" y="264"/>
              <a:ext cx="381" cy="41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1144" y="335"/>
              <a:ext cx="1744" cy="29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20000"/>
                </a:lnSpc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r>
                <a:rPr lang="ru-RU" sz="1100" dirty="0">
                  <a:solidFill>
                    <a:srgbClr val="262626"/>
                  </a:solidFill>
                </a:rPr>
                <a:t>МИНИСТЕРСТВО ЭКОНОМИЧЕСКОГО РАЗВИТИЯ РОССИЙСКОЙ ФЕДЕРАЦИИ</a:t>
              </a:r>
            </a:p>
          </p:txBody>
        </p:sp>
      </p:grp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0012363" y="7085013"/>
            <a:ext cx="565150" cy="379412"/>
          </a:xfrm>
          <a:prstGeom prst="rect">
            <a:avLst/>
          </a:prstGeom>
          <a:solidFill>
            <a:srgbClr val="FFFFFF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73532" y="2353918"/>
            <a:ext cx="8767763" cy="2579687"/>
            <a:chOff x="782" y="1313"/>
            <a:chExt cx="5523" cy="1625"/>
          </a:xfrm>
        </p:grpSpPr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6"/>
            <a:srcRect l="82863"/>
            <a:stretch>
              <a:fillRect/>
            </a:stretch>
          </p:blipFill>
          <p:spPr bwMode="auto">
            <a:xfrm>
              <a:off x="5339" y="1313"/>
              <a:ext cx="966" cy="162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2" y="1618"/>
              <a:ext cx="4681" cy="8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8932863" y="257175"/>
            <a:ext cx="1533525" cy="525463"/>
          </a:xfrm>
          <a:prstGeom prst="rect">
            <a:avLst/>
          </a:prstGeom>
          <a:solidFill>
            <a:srgbClr val="FFFFFF"/>
          </a:solidFill>
          <a:ln w="12600" cap="flat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7634288" y="468313"/>
            <a:ext cx="2770187" cy="601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2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ru-RU" sz="1400" dirty="0">
                <a:solidFill>
                  <a:srgbClr val="562212"/>
                </a:solidFill>
                <a:latin typeface="Arial Black" pitchFamily="32" charset="0"/>
              </a:rPr>
              <a:t/>
            </a:r>
            <a:br>
              <a:rPr lang="ru-RU" sz="1400" dirty="0">
                <a:solidFill>
                  <a:srgbClr val="562212"/>
                </a:solidFill>
                <a:latin typeface="Arial Black" pitchFamily="32" charset="0"/>
              </a:rPr>
            </a:br>
            <a:endParaRPr lang="ru-RU" sz="1400" dirty="0">
              <a:solidFill>
                <a:srgbClr val="562212"/>
              </a:solidFill>
              <a:latin typeface="Arial Black" pitchFamily="3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1DDD43-7931-A9C7-7B18-479359BB83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402" y="5565971"/>
            <a:ext cx="5544616" cy="806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7AA1B4-7B64-0A31-788F-E7559DD9CBD6}"/>
              </a:ext>
            </a:extLst>
          </p:cNvPr>
          <p:cNvSpPr txBox="1"/>
          <p:nvPr/>
        </p:nvSpPr>
        <p:spPr>
          <a:xfrm>
            <a:off x="685625" y="5705403"/>
            <a:ext cx="5355076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1">
              <a:lnSpc>
                <a:spcPct val="10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ru-RU" sz="2400" b="1" dirty="0">
                <a:solidFill>
                  <a:srgbClr val="FFFFFF"/>
                </a:solidFill>
              </a:rPr>
              <a:t>Меры поддержки 2023 год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2E2B2AB-894C-FC4A-A201-EC9C20001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74" y="4170379"/>
            <a:ext cx="4841851" cy="3389296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xmlns="" id="{356AC56F-0DBA-471F-E04F-B6250C9AB9FD}"/>
              </a:ext>
            </a:extLst>
          </p:cNvPr>
          <p:cNvSpPr txBox="1"/>
          <p:nvPr/>
        </p:nvSpPr>
        <p:spPr>
          <a:xfrm>
            <a:off x="197334" y="1043533"/>
            <a:ext cx="10297144" cy="4106248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Помощь в организации предпринимательской деятельности на базе ЛПХ</a:t>
            </a:r>
            <a:endParaRPr lang="ru-RU" sz="14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736" marR="258367" algn="just">
              <a:lnSpc>
                <a:spcPct val="100000"/>
              </a:lnSpc>
              <a:spcBef>
                <a:spcPts val="100"/>
              </a:spcBef>
            </a:pPr>
            <a:endParaRPr lang="ru-RU" sz="1600" i="1" dirty="0">
              <a:solidFill>
                <a:srgbClr val="562212"/>
              </a:solidFill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Помощь в получении государственной поддержки: грантов и субсидий;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562212"/>
              </a:solidFill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Помощь в приобретении прав на земельные участки и ввод земли в оборот;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562212"/>
              </a:solidFill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Способствование в получении заемного финансирования в кредитных организациях (привлечения инвестиций);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562212"/>
              </a:solidFill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Организация участия предпринимателей в </a:t>
            </a:r>
            <a:r>
              <a:rPr lang="ru-RU" sz="1600" i="1" dirty="0" err="1">
                <a:solidFill>
                  <a:srgbClr val="562212"/>
                </a:solidFill>
              </a:rPr>
              <a:t>выставочно</a:t>
            </a:r>
            <a:r>
              <a:rPr lang="ru-RU" sz="1600" i="1" dirty="0">
                <a:solidFill>
                  <a:srgbClr val="562212"/>
                </a:solidFill>
              </a:rPr>
              <a:t>-ярмарочных мероприятиях и аренды торговых площадей;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562212"/>
              </a:solidFill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Содействие в подборе сельскохозяйственной техники и оборудования (технологических решений);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562212"/>
              </a:solidFill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Помощь в составлении бизнес-планов</a:t>
            </a:r>
            <a:endParaRPr lang="ru-RU" sz="14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xmlns="" id="{D4A6CE3F-0A76-D839-62F5-DFFA9CE1D6C5}"/>
              </a:ext>
            </a:extLst>
          </p:cNvPr>
          <p:cNvSpPr/>
          <p:nvPr/>
        </p:nvSpPr>
        <p:spPr>
          <a:xfrm>
            <a:off x="1457474" y="301341"/>
            <a:ext cx="6912768" cy="326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Меры поддержки фермеров</a:t>
            </a:r>
            <a:endParaRPr lang="ru-RU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9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9198D75-1AE4-4615-A95B-600D8554DDB7}"/>
              </a:ext>
            </a:extLst>
          </p:cNvPr>
          <p:cNvSpPr txBox="1"/>
          <p:nvPr/>
        </p:nvSpPr>
        <p:spPr>
          <a:xfrm>
            <a:off x="527251" y="2425575"/>
            <a:ext cx="4818654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sz="228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и консультационная поддержка</a:t>
            </a:r>
          </a:p>
          <a:p>
            <a:pPr marL="250603" indent="-250603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lang="ru-RU" sz="2280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0603" indent="-250603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sz="228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деятельности Фонда</a:t>
            </a:r>
          </a:p>
          <a:p>
            <a:pPr marL="250603" indent="-250603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lang="ru-RU" sz="2280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0603" indent="-250603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sz="228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мониторинги будущих и действующих грантополучателей</a:t>
            </a:r>
          </a:p>
          <a:p>
            <a:pPr marL="250603" indent="-250603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lang="ru-RU" sz="2280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0603" indent="-250603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sz="228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проектов до и после получения гранта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39B589E-56DE-4A28-9F17-A8981F475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339" y="802270"/>
            <a:ext cx="1103899" cy="619474"/>
          </a:xfrm>
          <a:prstGeom prst="rect">
            <a:avLst/>
          </a:prstGeom>
        </p:spPr>
      </p:pic>
      <p:graphicFrame>
        <p:nvGraphicFramePr>
          <p:cNvPr id="25" name="Таблица 11">
            <a:extLst>
              <a:ext uri="{FF2B5EF4-FFF2-40B4-BE49-F238E27FC236}">
                <a16:creationId xmlns:a16="http://schemas.microsoft.com/office/drawing/2014/main" xmlns="" id="{4D4FAA82-222F-4D43-9A95-2FB2A89CB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73333"/>
              </p:ext>
            </p:extLst>
          </p:nvPr>
        </p:nvGraphicFramePr>
        <p:xfrm>
          <a:off x="5515907" y="3026711"/>
          <a:ext cx="4818654" cy="2912080"/>
        </p:xfrm>
        <a:graphic>
          <a:graphicData uri="http://schemas.openxmlformats.org/drawingml/2006/table">
            <a:tbl>
              <a:tblPr firstRow="1" bandRow="1"/>
              <a:tblGrid>
                <a:gridCol w="2409327">
                  <a:extLst>
                    <a:ext uri="{9D8B030D-6E8A-4147-A177-3AD203B41FA5}">
                      <a16:colId xmlns:a16="http://schemas.microsoft.com/office/drawing/2014/main" xmlns="" val="77252221"/>
                    </a:ext>
                  </a:extLst>
                </a:gridCol>
                <a:gridCol w="2409327">
                  <a:extLst>
                    <a:ext uri="{9D8B030D-6E8A-4147-A177-3AD203B41FA5}">
                      <a16:colId xmlns:a16="http://schemas.microsoft.com/office/drawing/2014/main" xmlns="" val="1072635775"/>
                    </a:ext>
                  </a:extLst>
                </a:gridCol>
              </a:tblGrid>
              <a:tr h="484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80189" marR="80189" marT="40094" marB="400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21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80189" marR="80189" marT="40094" marB="400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2363235"/>
                  </a:ext>
                </a:extLst>
              </a:tr>
              <a:tr h="2419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Поддержано </a:t>
                      </a:r>
                    </a:p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заявок</a:t>
                      </a:r>
                    </a:p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финансирования:</a:t>
                      </a:r>
                    </a:p>
                    <a:p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 млн. руб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0189" marR="80189" marT="40094" marB="400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A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Поддержано </a:t>
                      </a:r>
                    </a:p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заявок </a:t>
                      </a:r>
                    </a:p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финансирования:</a:t>
                      </a:r>
                    </a:p>
                    <a:p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151,5 млн. руб. </a:t>
                      </a:r>
                    </a:p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40094" marB="400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422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91BC513-F98B-4DF9-AD70-92F4B5C6BC9F}"/>
              </a:ext>
            </a:extLst>
          </p:cNvPr>
          <p:cNvSpPr txBox="1"/>
          <p:nvPr/>
        </p:nvSpPr>
        <p:spPr>
          <a:xfrm>
            <a:off x="520011" y="1847760"/>
            <a:ext cx="9651791" cy="44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280" b="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80" b="1" dirty="0" err="1">
                <a:solidFill>
                  <a:srgbClr val="56221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егиональный</a:t>
            </a:r>
            <a:r>
              <a:rPr lang="ru-RU" sz="2280" b="1" dirty="0">
                <a:solidFill>
                  <a:srgbClr val="56221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представитель ФСИ в Ивановской области</a:t>
            </a:r>
            <a:endParaRPr lang="ru-RU" sz="2280" dirty="0">
              <a:solidFill>
                <a:srgbClr val="56221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xmlns="" id="{C05AE944-650C-5C94-FAB8-0EC9498D96B7}"/>
              </a:ext>
            </a:extLst>
          </p:cNvPr>
          <p:cNvSpPr/>
          <p:nvPr/>
        </p:nvSpPr>
        <p:spPr>
          <a:xfrm>
            <a:off x="1457474" y="301341"/>
            <a:ext cx="6912768" cy="561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Меры поддержки технологического предпринимательства</a:t>
            </a:r>
            <a:endParaRPr lang="ru-RU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95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CEE59CD-CFD9-798C-8945-A9E3F19F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1" y="1737888"/>
            <a:ext cx="9622631" cy="642252"/>
          </a:xfrm>
        </p:spPr>
        <p:txBody>
          <a:bodyPr>
            <a:normAutofit/>
          </a:bodyPr>
          <a:lstStyle/>
          <a:p>
            <a:r>
              <a:rPr lang="ru-RU" sz="22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программы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D1E2997-3CB5-9AB7-0A4B-516FBB9FB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90" y="2176066"/>
            <a:ext cx="9927051" cy="4380672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Google Shape;120;p5">
            <a:extLst>
              <a:ext uri="{FF2B5EF4-FFF2-40B4-BE49-F238E27FC236}">
                <a16:creationId xmlns:a16="http://schemas.microsoft.com/office/drawing/2014/main" xmlns="" id="{9F99C4C6-BE4B-DD9D-4B29-7EE3B60E22CF}"/>
              </a:ext>
            </a:extLst>
          </p:cNvPr>
          <p:cNvSpPr txBox="1"/>
          <p:nvPr/>
        </p:nvSpPr>
        <p:spPr>
          <a:xfrm>
            <a:off x="1041925" y="3187079"/>
            <a:ext cx="1417209" cy="35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Поддержка научно-технических проектов</a:t>
            </a:r>
            <a:endParaRPr sz="965" b="1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64" name="Google Shape;121;p5">
            <a:extLst>
              <a:ext uri="{FF2B5EF4-FFF2-40B4-BE49-F238E27FC236}">
                <a16:creationId xmlns:a16="http://schemas.microsoft.com/office/drawing/2014/main" xmlns="" id="{0567AAB4-9BB8-6162-9814-95D6545BD46E}"/>
              </a:ext>
            </a:extLst>
          </p:cNvPr>
          <p:cNvSpPr txBox="1"/>
          <p:nvPr/>
        </p:nvSpPr>
        <p:spPr>
          <a:xfrm>
            <a:off x="4024585" y="3170625"/>
            <a:ext cx="1515544" cy="5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Поддержка стартапов на ранних стадиях развития</a:t>
            </a:r>
            <a:endParaRPr sz="965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052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65" name="Google Shape;122;p5">
            <a:extLst>
              <a:ext uri="{FF2B5EF4-FFF2-40B4-BE49-F238E27FC236}">
                <a16:creationId xmlns:a16="http://schemas.microsoft.com/office/drawing/2014/main" xmlns="" id="{75E4E23F-8F6D-47FB-4B8E-F96C4A58DEBF}"/>
              </a:ext>
            </a:extLst>
          </p:cNvPr>
          <p:cNvSpPr txBox="1"/>
          <p:nvPr/>
        </p:nvSpPr>
        <p:spPr>
          <a:xfrm>
            <a:off x="5566599" y="3156125"/>
            <a:ext cx="1319649" cy="64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Поддержка НИОКР компаний, имеющих опыт продаж</a:t>
            </a:r>
            <a:endParaRPr sz="965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052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66" name="Google Shape;124;p5">
            <a:extLst>
              <a:ext uri="{FF2B5EF4-FFF2-40B4-BE49-F238E27FC236}">
                <a16:creationId xmlns:a16="http://schemas.microsoft.com/office/drawing/2014/main" xmlns="" id="{32C76A8C-CAD6-0AC1-2F60-91D16B793995}"/>
              </a:ext>
            </a:extLst>
          </p:cNvPr>
          <p:cNvSpPr txBox="1"/>
          <p:nvPr/>
        </p:nvSpPr>
        <p:spPr>
          <a:xfrm>
            <a:off x="1398431" y="3877825"/>
            <a:ext cx="949238" cy="21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Грант на НИР</a:t>
            </a:r>
            <a:endParaRPr sz="965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7" name="Google Shape;125;p5">
            <a:extLst>
              <a:ext uri="{FF2B5EF4-FFF2-40B4-BE49-F238E27FC236}">
                <a16:creationId xmlns:a16="http://schemas.microsoft.com/office/drawing/2014/main" xmlns="" id="{87D7120D-7093-FF5F-B1F4-CE936816CCEE}"/>
              </a:ext>
            </a:extLst>
          </p:cNvPr>
          <p:cNvSpPr txBox="1"/>
          <p:nvPr/>
        </p:nvSpPr>
        <p:spPr>
          <a:xfrm>
            <a:off x="1435317" y="4356154"/>
            <a:ext cx="842063" cy="21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500 тыс.</a:t>
            </a:r>
            <a:endParaRPr sz="965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8" name="Google Shape;126;p5">
            <a:extLst>
              <a:ext uri="{FF2B5EF4-FFF2-40B4-BE49-F238E27FC236}">
                <a16:creationId xmlns:a16="http://schemas.microsoft.com/office/drawing/2014/main" xmlns="" id="{7137C519-51BE-1FF2-F944-DB1E285CFAD9}"/>
              </a:ext>
            </a:extLst>
          </p:cNvPr>
          <p:cNvSpPr txBox="1"/>
          <p:nvPr/>
        </p:nvSpPr>
        <p:spPr>
          <a:xfrm>
            <a:off x="4283469" y="3820319"/>
            <a:ext cx="1377045" cy="64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Грант на НИОКР или коммерциализацию результатов НИОКР</a:t>
            </a:r>
            <a:endParaRPr sz="965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052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69" name="Google Shape;127;p5">
            <a:extLst>
              <a:ext uri="{FF2B5EF4-FFF2-40B4-BE49-F238E27FC236}">
                <a16:creationId xmlns:a16="http://schemas.microsoft.com/office/drawing/2014/main" xmlns="" id="{948879BA-CD9C-01CD-D3B4-2EDB75BB9C4D}"/>
              </a:ext>
            </a:extLst>
          </p:cNvPr>
          <p:cNvSpPr txBox="1"/>
          <p:nvPr/>
        </p:nvSpPr>
        <p:spPr>
          <a:xfrm>
            <a:off x="5908327" y="3861818"/>
            <a:ext cx="1053523" cy="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Грант на НИОКР</a:t>
            </a:r>
            <a:endParaRPr sz="965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052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70" name="Google Shape;129;p5">
            <a:extLst>
              <a:ext uri="{FF2B5EF4-FFF2-40B4-BE49-F238E27FC236}">
                <a16:creationId xmlns:a16="http://schemas.microsoft.com/office/drawing/2014/main" xmlns="" id="{C31C1705-87E0-D360-E7DC-173960C1CA17}"/>
              </a:ext>
            </a:extLst>
          </p:cNvPr>
          <p:cNvSpPr txBox="1"/>
          <p:nvPr/>
        </p:nvSpPr>
        <p:spPr>
          <a:xfrm>
            <a:off x="4279964" y="4367704"/>
            <a:ext cx="842063" cy="21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До 24 млн.</a:t>
            </a:r>
            <a:endParaRPr sz="965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1" name="Google Shape;130;p5">
            <a:extLst>
              <a:ext uri="{FF2B5EF4-FFF2-40B4-BE49-F238E27FC236}">
                <a16:creationId xmlns:a16="http://schemas.microsoft.com/office/drawing/2014/main" xmlns="" id="{3FAB4755-92A7-0C8A-8C54-CAEA75D9DD37}"/>
              </a:ext>
            </a:extLst>
          </p:cNvPr>
          <p:cNvSpPr txBox="1"/>
          <p:nvPr/>
        </p:nvSpPr>
        <p:spPr>
          <a:xfrm>
            <a:off x="5903866" y="4356152"/>
            <a:ext cx="842063" cy="21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До 30 млн.</a:t>
            </a:r>
            <a:endParaRPr sz="965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72" name="Google Shape;131;p5">
            <a:extLst>
              <a:ext uri="{FF2B5EF4-FFF2-40B4-BE49-F238E27FC236}">
                <a16:creationId xmlns:a16="http://schemas.microsoft.com/office/drawing/2014/main" xmlns="" id="{6940F1E5-F0D2-5A89-B83D-192A1666A536}"/>
              </a:ext>
            </a:extLst>
          </p:cNvPr>
          <p:cNvSpPr txBox="1"/>
          <p:nvPr/>
        </p:nvSpPr>
        <p:spPr>
          <a:xfrm>
            <a:off x="7441970" y="4381696"/>
            <a:ext cx="842063" cy="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До </a:t>
            </a:r>
            <a:r>
              <a:rPr lang="en-US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30</a:t>
            </a: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млн.</a:t>
            </a:r>
            <a:endParaRPr sz="965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052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73" name="Google Shape;132;p5">
            <a:extLst>
              <a:ext uri="{FF2B5EF4-FFF2-40B4-BE49-F238E27FC236}">
                <a16:creationId xmlns:a16="http://schemas.microsoft.com/office/drawing/2014/main" xmlns="" id="{84869A77-6CF8-8AAE-6BED-6795E29DF6E2}"/>
              </a:ext>
            </a:extLst>
          </p:cNvPr>
          <p:cNvSpPr txBox="1"/>
          <p:nvPr/>
        </p:nvSpPr>
        <p:spPr>
          <a:xfrm>
            <a:off x="5898092" y="4819008"/>
            <a:ext cx="1093098" cy="49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dirty="0" err="1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Софинанс</a:t>
            </a: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 от 30% до </a:t>
            </a:r>
            <a:r>
              <a:rPr lang="en-US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100</a:t>
            </a: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% от суммы гранта</a:t>
            </a:r>
            <a:endParaRPr sz="965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4" name="Google Shape;134;p5">
            <a:extLst>
              <a:ext uri="{FF2B5EF4-FFF2-40B4-BE49-F238E27FC236}">
                <a16:creationId xmlns:a16="http://schemas.microsoft.com/office/drawing/2014/main" xmlns="" id="{B18DC755-026D-6569-CB81-1F606DA58EFB}"/>
              </a:ext>
            </a:extLst>
          </p:cNvPr>
          <p:cNvSpPr/>
          <p:nvPr/>
        </p:nvSpPr>
        <p:spPr>
          <a:xfrm>
            <a:off x="1061007" y="2652841"/>
            <a:ext cx="1488053" cy="446797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5E437E"/>
              </a:gs>
              <a:gs pos="80000">
                <a:srgbClr val="7B58A6"/>
              </a:gs>
              <a:gs pos="100000">
                <a:srgbClr val="7B57A8"/>
              </a:gs>
            </a:gsLst>
            <a:lin ang="16200000" scaled="0"/>
          </a:gradFill>
          <a:ln w="9525" cap="flat" cmpd="sng">
            <a:solidFill>
              <a:srgbClr val="7D60A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0077" tIns="40077" rIns="40077" bIns="40077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579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5" name="Google Shape;136;p5">
            <a:extLst>
              <a:ext uri="{FF2B5EF4-FFF2-40B4-BE49-F238E27FC236}">
                <a16:creationId xmlns:a16="http://schemas.microsoft.com/office/drawing/2014/main" xmlns="" id="{095857E5-9290-6A45-A6BF-C19154314D6C}"/>
              </a:ext>
            </a:extLst>
          </p:cNvPr>
          <p:cNvSpPr/>
          <p:nvPr/>
        </p:nvSpPr>
        <p:spPr>
          <a:xfrm>
            <a:off x="3972866" y="2646187"/>
            <a:ext cx="1680162" cy="454062"/>
          </a:xfrm>
          <a:prstGeom prst="chevron">
            <a:avLst>
              <a:gd name="adj" fmla="val 50000"/>
            </a:avLst>
          </a:prstGeom>
          <a:solidFill>
            <a:srgbClr val="FF0909"/>
          </a:solidFill>
          <a:ln w="9525" cap="flat" cmpd="sng">
            <a:solidFill>
              <a:srgbClr val="7D60A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0077" tIns="40077" rIns="40077" bIns="40077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579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6" name="Google Shape;139;p5">
            <a:extLst>
              <a:ext uri="{FF2B5EF4-FFF2-40B4-BE49-F238E27FC236}">
                <a16:creationId xmlns:a16="http://schemas.microsoft.com/office/drawing/2014/main" xmlns="" id="{971F5833-BE22-0264-DDBF-A5A7B48FDD8C}"/>
              </a:ext>
            </a:extLst>
          </p:cNvPr>
          <p:cNvSpPr/>
          <p:nvPr/>
        </p:nvSpPr>
        <p:spPr>
          <a:xfrm>
            <a:off x="5517259" y="2636760"/>
            <a:ext cx="1423871" cy="463490"/>
          </a:xfrm>
          <a:prstGeom prst="chevron">
            <a:avLst>
              <a:gd name="adj" fmla="val 50000"/>
            </a:avLst>
          </a:prstGeom>
          <a:solidFill>
            <a:srgbClr val="00AEEF"/>
          </a:solidFill>
          <a:ln>
            <a:noFill/>
          </a:ln>
          <a:effectLst>
            <a:outerShdw blurRad="381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40077" tIns="40077" rIns="40077" bIns="40077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1754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Развитие</a:t>
            </a:r>
            <a:endParaRPr sz="1754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7" name="Google Shape;142;p5">
            <a:extLst>
              <a:ext uri="{FF2B5EF4-FFF2-40B4-BE49-F238E27FC236}">
                <a16:creationId xmlns:a16="http://schemas.microsoft.com/office/drawing/2014/main" xmlns="" id="{FD13B442-264A-0232-F7C1-B501588E2383}"/>
              </a:ext>
            </a:extLst>
          </p:cNvPr>
          <p:cNvSpPr txBox="1"/>
          <p:nvPr/>
        </p:nvSpPr>
        <p:spPr>
          <a:xfrm>
            <a:off x="4240991" y="4836615"/>
            <a:ext cx="1206853" cy="64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dirty="0" err="1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Софинанс</a:t>
            </a: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 со второго этапа 15% от суммы гранта</a:t>
            </a:r>
            <a:endParaRPr sz="965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052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78" name="Google Shape;143;p5">
            <a:extLst>
              <a:ext uri="{FF2B5EF4-FFF2-40B4-BE49-F238E27FC236}">
                <a16:creationId xmlns:a16="http://schemas.microsoft.com/office/drawing/2014/main" xmlns="" id="{BBADA244-C2EC-D3EC-E4A9-F35E663F1B66}"/>
              </a:ext>
            </a:extLst>
          </p:cNvPr>
          <p:cNvSpPr txBox="1"/>
          <p:nvPr/>
        </p:nvSpPr>
        <p:spPr>
          <a:xfrm>
            <a:off x="1398431" y="4903136"/>
            <a:ext cx="708530" cy="21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Физ. лицо</a:t>
            </a:r>
            <a:endParaRPr sz="965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79" name="Google Shape;151;p5" descr="Picture 2">
            <a:extLst>
              <a:ext uri="{FF2B5EF4-FFF2-40B4-BE49-F238E27FC236}">
                <a16:creationId xmlns:a16="http://schemas.microsoft.com/office/drawing/2014/main" xmlns="" id="{5E85356C-F085-E105-7704-85DFDECE1A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53988" y="4314929"/>
            <a:ext cx="344643" cy="33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52;p5" descr="Picture 3">
            <a:extLst>
              <a:ext uri="{FF2B5EF4-FFF2-40B4-BE49-F238E27FC236}">
                <a16:creationId xmlns:a16="http://schemas.microsoft.com/office/drawing/2014/main" xmlns="" id="{6F105069-0333-0E05-0494-F68E1ADC1E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8633" y="3838188"/>
            <a:ext cx="345087" cy="30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53;p5" descr="Picture 4">
            <a:extLst>
              <a:ext uri="{FF2B5EF4-FFF2-40B4-BE49-F238E27FC236}">
                <a16:creationId xmlns:a16="http://schemas.microsoft.com/office/drawing/2014/main" xmlns="" id="{E6845625-D4A1-E099-B255-35E571BF8D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8814" y="4853721"/>
            <a:ext cx="344643" cy="33493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60;p5">
            <a:extLst>
              <a:ext uri="{FF2B5EF4-FFF2-40B4-BE49-F238E27FC236}">
                <a16:creationId xmlns:a16="http://schemas.microsoft.com/office/drawing/2014/main" xmlns="" id="{C8B0DFCF-EE21-1E54-D865-7FFF7CA6462D}"/>
              </a:ext>
            </a:extLst>
          </p:cNvPr>
          <p:cNvSpPr txBox="1"/>
          <p:nvPr/>
        </p:nvSpPr>
        <p:spPr>
          <a:xfrm>
            <a:off x="1253382" y="2743769"/>
            <a:ext cx="1094287" cy="30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</a:pPr>
            <a:r>
              <a:rPr lang="ru-RU" sz="1579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«УМНИК»</a:t>
            </a:r>
            <a:endParaRPr sz="1579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3" name="Google Shape;161;p5">
            <a:extLst>
              <a:ext uri="{FF2B5EF4-FFF2-40B4-BE49-F238E27FC236}">
                <a16:creationId xmlns:a16="http://schemas.microsoft.com/office/drawing/2014/main" xmlns="" id="{0428B005-317F-D7EE-E519-DAC6A7E4F240}"/>
              </a:ext>
            </a:extLst>
          </p:cNvPr>
          <p:cNvSpPr txBox="1"/>
          <p:nvPr/>
        </p:nvSpPr>
        <p:spPr>
          <a:xfrm>
            <a:off x="3989865" y="2587278"/>
            <a:ext cx="1621300" cy="75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</a:pPr>
            <a:r>
              <a:rPr lang="ru-RU" sz="1579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«</a:t>
            </a:r>
            <a:r>
              <a:rPr lang="ru-RU" sz="1579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Старт» </a:t>
            </a:r>
            <a:endParaRPr sz="1579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</a:pPr>
            <a:r>
              <a:rPr lang="ru-RU" sz="1579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«Бизнес-старт»</a:t>
            </a:r>
            <a:endParaRPr sz="1579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579" dirty="0"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endParaRPr>
          </a:p>
        </p:txBody>
      </p:sp>
      <p:sp>
        <p:nvSpPr>
          <p:cNvPr id="184" name="Google Shape;134;p5">
            <a:extLst>
              <a:ext uri="{FF2B5EF4-FFF2-40B4-BE49-F238E27FC236}">
                <a16:creationId xmlns:a16="http://schemas.microsoft.com/office/drawing/2014/main" xmlns="" id="{1EBFF8CD-C1D4-C32F-997D-08D7C74573A1}"/>
              </a:ext>
            </a:extLst>
          </p:cNvPr>
          <p:cNvSpPr/>
          <p:nvPr/>
        </p:nvSpPr>
        <p:spPr>
          <a:xfrm>
            <a:off x="2528465" y="2641832"/>
            <a:ext cx="1515544" cy="454062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rgbClr val="7D60A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0077" tIns="40077" rIns="40077" bIns="40077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052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/>
              </a:rPr>
              <a:t>Студенческий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052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/>
              </a:rPr>
              <a:t>Стартап</a:t>
            </a:r>
            <a:endParaRPr sz="1052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85" name="Google Shape;152;p5" descr="Picture 3">
            <a:extLst>
              <a:ext uri="{FF2B5EF4-FFF2-40B4-BE49-F238E27FC236}">
                <a16:creationId xmlns:a16="http://schemas.microsoft.com/office/drawing/2014/main" xmlns="" id="{DF768670-4F0E-A230-A3EF-CC7879BE27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5419" y="3857173"/>
            <a:ext cx="345087" cy="30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51;p5" descr="Picture 2">
            <a:extLst>
              <a:ext uri="{FF2B5EF4-FFF2-40B4-BE49-F238E27FC236}">
                <a16:creationId xmlns:a16="http://schemas.microsoft.com/office/drawing/2014/main" xmlns="" id="{B0BA9198-EFCC-B19F-A0A0-7A7CFBDF5F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266" y="4306739"/>
            <a:ext cx="344643" cy="33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53;p5" descr="Picture 4">
            <a:extLst>
              <a:ext uri="{FF2B5EF4-FFF2-40B4-BE49-F238E27FC236}">
                <a16:creationId xmlns:a16="http://schemas.microsoft.com/office/drawing/2014/main" xmlns="" id="{91C6520A-BCF2-AF88-8181-CF4BD5C0FA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6141" y="4853721"/>
            <a:ext cx="344643" cy="33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53;p5" descr="Picture 4">
            <a:extLst>
              <a:ext uri="{FF2B5EF4-FFF2-40B4-BE49-F238E27FC236}">
                <a16:creationId xmlns:a16="http://schemas.microsoft.com/office/drawing/2014/main" xmlns="" id="{C8D2E1F7-BF60-41C5-D41A-6BE7B63129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3137" y="4887854"/>
            <a:ext cx="344643" cy="33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52;p5" descr="Picture 3">
            <a:extLst>
              <a:ext uri="{FF2B5EF4-FFF2-40B4-BE49-F238E27FC236}">
                <a16:creationId xmlns:a16="http://schemas.microsoft.com/office/drawing/2014/main" xmlns="" id="{F9151F93-0017-8E80-1754-D6793B2BC4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4193" y="3838187"/>
            <a:ext cx="345087" cy="30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51;p5" descr="Picture 2">
            <a:extLst>
              <a:ext uri="{FF2B5EF4-FFF2-40B4-BE49-F238E27FC236}">
                <a16:creationId xmlns:a16="http://schemas.microsoft.com/office/drawing/2014/main" xmlns="" id="{E32484D6-6FF6-716B-C45F-902069F55F6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3812" y="4325155"/>
            <a:ext cx="344643" cy="33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52;p5" descr="Picture 3">
            <a:extLst>
              <a:ext uri="{FF2B5EF4-FFF2-40B4-BE49-F238E27FC236}">
                <a16:creationId xmlns:a16="http://schemas.microsoft.com/office/drawing/2014/main" xmlns="" id="{FBBBCD9F-3761-8E04-223D-F57DDF6A77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950" y="3838188"/>
            <a:ext cx="345087" cy="30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51;p5" descr="Picture 2">
            <a:extLst>
              <a:ext uri="{FF2B5EF4-FFF2-40B4-BE49-F238E27FC236}">
                <a16:creationId xmlns:a16="http://schemas.microsoft.com/office/drawing/2014/main" xmlns="" id="{8249DFD0-827F-292B-4F8F-F50E6E9CCFF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070" y="4299411"/>
            <a:ext cx="344643" cy="33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53;p5" descr="Picture 4">
            <a:extLst>
              <a:ext uri="{FF2B5EF4-FFF2-40B4-BE49-F238E27FC236}">
                <a16:creationId xmlns:a16="http://schemas.microsoft.com/office/drawing/2014/main" xmlns="" id="{3CA32734-2AEB-38E4-E389-FB924C4359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838" y="4819007"/>
            <a:ext cx="344643" cy="33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52;p5" descr="Picture 3">
            <a:extLst>
              <a:ext uri="{FF2B5EF4-FFF2-40B4-BE49-F238E27FC236}">
                <a16:creationId xmlns:a16="http://schemas.microsoft.com/office/drawing/2014/main" xmlns="" id="{B0219475-F404-23CF-8F83-AEBF6CC845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7566" y="3838188"/>
            <a:ext cx="345087" cy="30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51;p5" descr="Picture 2">
            <a:extLst>
              <a:ext uri="{FF2B5EF4-FFF2-40B4-BE49-F238E27FC236}">
                <a16:creationId xmlns:a16="http://schemas.microsoft.com/office/drawing/2014/main" xmlns="" id="{5EB6E8F4-4590-B583-D425-BEAB206CF0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0208" y="4306739"/>
            <a:ext cx="344643" cy="33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53;p5" descr="Picture 4">
            <a:extLst>
              <a:ext uri="{FF2B5EF4-FFF2-40B4-BE49-F238E27FC236}">
                <a16:creationId xmlns:a16="http://schemas.microsoft.com/office/drawing/2014/main" xmlns="" id="{454490CE-994D-6FA0-5E02-F944F4DF27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6738" y="4848812"/>
            <a:ext cx="344643" cy="33493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FED5730D-14CF-7EE0-ED63-CFACA337D419}"/>
              </a:ext>
            </a:extLst>
          </p:cNvPr>
          <p:cNvSpPr txBox="1"/>
          <p:nvPr/>
        </p:nvSpPr>
        <p:spPr>
          <a:xfrm>
            <a:off x="2392096" y="3153560"/>
            <a:ext cx="1688339" cy="59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77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Поддержка  студенческих стартап-проектов, имеющих потенциал коммерциализации </a:t>
            </a:r>
          </a:p>
        </p:txBody>
      </p:sp>
      <p:sp>
        <p:nvSpPr>
          <p:cNvPr id="198" name="Google Shape;124;p5">
            <a:extLst>
              <a:ext uri="{FF2B5EF4-FFF2-40B4-BE49-F238E27FC236}">
                <a16:creationId xmlns:a16="http://schemas.microsoft.com/office/drawing/2014/main" xmlns="" id="{7DB9F813-3A70-6C5E-1449-BD5408725A5B}"/>
              </a:ext>
            </a:extLst>
          </p:cNvPr>
          <p:cNvSpPr txBox="1"/>
          <p:nvPr/>
        </p:nvSpPr>
        <p:spPr>
          <a:xfrm>
            <a:off x="2802649" y="3883595"/>
            <a:ext cx="949238" cy="21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Грант на НИР</a:t>
            </a:r>
            <a:endParaRPr sz="965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9" name="Google Shape;125;p5">
            <a:extLst>
              <a:ext uri="{FF2B5EF4-FFF2-40B4-BE49-F238E27FC236}">
                <a16:creationId xmlns:a16="http://schemas.microsoft.com/office/drawing/2014/main" xmlns="" id="{D017AD40-D9C7-77D9-879C-AE6192A9BF01}"/>
              </a:ext>
            </a:extLst>
          </p:cNvPr>
          <p:cNvSpPr txBox="1"/>
          <p:nvPr/>
        </p:nvSpPr>
        <p:spPr>
          <a:xfrm>
            <a:off x="2809721" y="4348015"/>
            <a:ext cx="842063" cy="21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1 млн.</a:t>
            </a:r>
            <a:endParaRPr sz="965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0" name="Google Shape;143;p5">
            <a:extLst>
              <a:ext uri="{FF2B5EF4-FFF2-40B4-BE49-F238E27FC236}">
                <a16:creationId xmlns:a16="http://schemas.microsoft.com/office/drawing/2014/main" xmlns="" id="{7517B7F8-B54E-1CAA-6FFF-65AA620DB3AB}"/>
              </a:ext>
            </a:extLst>
          </p:cNvPr>
          <p:cNvSpPr txBox="1"/>
          <p:nvPr/>
        </p:nvSpPr>
        <p:spPr>
          <a:xfrm>
            <a:off x="2798569" y="4903136"/>
            <a:ext cx="708530" cy="21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Физ. лицо</a:t>
            </a:r>
            <a:endParaRPr sz="965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1" name="Google Shape;146;p5">
            <a:extLst>
              <a:ext uri="{FF2B5EF4-FFF2-40B4-BE49-F238E27FC236}">
                <a16:creationId xmlns:a16="http://schemas.microsoft.com/office/drawing/2014/main" xmlns="" id="{332B390C-06B4-DB78-A29E-6D6A8ED338E3}"/>
              </a:ext>
            </a:extLst>
          </p:cNvPr>
          <p:cNvSpPr/>
          <p:nvPr/>
        </p:nvSpPr>
        <p:spPr>
          <a:xfrm>
            <a:off x="6835304" y="2632956"/>
            <a:ext cx="2055398" cy="446797"/>
          </a:xfrm>
          <a:prstGeom prst="chevron">
            <a:avLst>
              <a:gd name="adj" fmla="val 50000"/>
            </a:avLst>
          </a:prstGeom>
          <a:solidFill>
            <a:srgbClr val="31859C"/>
          </a:solidFill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40077" tIns="40077" rIns="40077" bIns="40077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1754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2" name="Google Shape;163;p5">
            <a:extLst>
              <a:ext uri="{FF2B5EF4-FFF2-40B4-BE49-F238E27FC236}">
                <a16:creationId xmlns:a16="http://schemas.microsoft.com/office/drawing/2014/main" xmlns="" id="{0689031F-3242-C3BB-0F56-AD0122E6DD12}"/>
              </a:ext>
            </a:extLst>
          </p:cNvPr>
          <p:cNvSpPr txBox="1"/>
          <p:nvPr/>
        </p:nvSpPr>
        <p:spPr>
          <a:xfrm>
            <a:off x="6999911" y="2710134"/>
            <a:ext cx="2179535" cy="28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</a:pPr>
            <a:r>
              <a:rPr lang="ru-RU" sz="1403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«Коммерциализация»</a:t>
            </a:r>
            <a:endParaRPr sz="1403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3" name="Google Shape;123;p5">
            <a:extLst>
              <a:ext uri="{FF2B5EF4-FFF2-40B4-BE49-F238E27FC236}">
                <a16:creationId xmlns:a16="http://schemas.microsoft.com/office/drawing/2014/main" xmlns="" id="{73598146-3F04-A1E0-5653-CACFD2271E65}"/>
              </a:ext>
            </a:extLst>
          </p:cNvPr>
          <p:cNvSpPr txBox="1"/>
          <p:nvPr/>
        </p:nvSpPr>
        <p:spPr>
          <a:xfrm>
            <a:off x="7105579" y="3121774"/>
            <a:ext cx="1948989" cy="53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1052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Поддержка компаний, завершивших НИОКР</a:t>
            </a:r>
            <a:endParaRPr sz="1579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052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204" name="Google Shape;128;p5">
            <a:extLst>
              <a:ext uri="{FF2B5EF4-FFF2-40B4-BE49-F238E27FC236}">
                <a16:creationId xmlns:a16="http://schemas.microsoft.com/office/drawing/2014/main" xmlns="" id="{25261083-F750-FFC4-BCA7-AA84C6866EB2}"/>
              </a:ext>
            </a:extLst>
          </p:cNvPr>
          <p:cNvSpPr txBox="1"/>
          <p:nvPr/>
        </p:nvSpPr>
        <p:spPr>
          <a:xfrm>
            <a:off x="7425554" y="3795222"/>
            <a:ext cx="1656634" cy="5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Грант на коммерциализацию результатов НИОКР</a:t>
            </a:r>
            <a:endParaRPr sz="965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052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205" name="Google Shape;133;p5">
            <a:extLst>
              <a:ext uri="{FF2B5EF4-FFF2-40B4-BE49-F238E27FC236}">
                <a16:creationId xmlns:a16="http://schemas.microsoft.com/office/drawing/2014/main" xmlns="" id="{1AF2D280-704E-E86D-AFD2-2F4F463A3656}"/>
              </a:ext>
            </a:extLst>
          </p:cNvPr>
          <p:cNvSpPr txBox="1"/>
          <p:nvPr/>
        </p:nvSpPr>
        <p:spPr>
          <a:xfrm>
            <a:off x="7439113" y="4844957"/>
            <a:ext cx="1453255" cy="35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77" tIns="40077" rIns="40077" bIns="4007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r>
              <a:rPr lang="ru-RU" sz="965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Софинансирование 50% от суммы гранта</a:t>
            </a:r>
            <a:endParaRPr sz="965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AFBD18-81C9-8D31-D2AD-ED043BDEAB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59" y="878096"/>
            <a:ext cx="893663" cy="501496"/>
          </a:xfrm>
          <a:prstGeom prst="rect">
            <a:avLst/>
          </a:prstGeom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xmlns="" id="{DD05B04D-AF03-B4D9-8BCF-41DD34BE9EFF}"/>
              </a:ext>
            </a:extLst>
          </p:cNvPr>
          <p:cNvSpPr/>
          <p:nvPr/>
        </p:nvSpPr>
        <p:spPr>
          <a:xfrm>
            <a:off x="1457474" y="301341"/>
            <a:ext cx="6912768" cy="561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Меры поддержки технологического предпринимательства</a:t>
            </a:r>
            <a:endParaRPr lang="ru-RU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589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39B589E-56DE-4A28-9F17-A8981F475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3" y="737894"/>
            <a:ext cx="970251" cy="544476"/>
          </a:xfrm>
          <a:prstGeom prst="rect">
            <a:avLst/>
          </a:prstGeom>
        </p:spPr>
      </p:pic>
      <p:sp>
        <p:nvSpPr>
          <p:cNvPr id="5" name="Google Shape;138;p13">
            <a:extLst>
              <a:ext uri="{FF2B5EF4-FFF2-40B4-BE49-F238E27FC236}">
                <a16:creationId xmlns:a16="http://schemas.microsoft.com/office/drawing/2014/main" xmlns="" id="{06487954-0B61-753C-3C92-1AB4FCECE649}"/>
              </a:ext>
            </a:extLst>
          </p:cNvPr>
          <p:cNvSpPr txBox="1">
            <a:spLocks/>
          </p:cNvSpPr>
          <p:nvPr/>
        </p:nvSpPr>
        <p:spPr>
          <a:xfrm>
            <a:off x="672351" y="1684055"/>
            <a:ext cx="3931768" cy="5236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80175" tIns="40077" rIns="80175" bIns="40077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2280" b="1" cap="none" dirty="0">
                <a:solidFill>
                  <a:srgbClr val="56221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Программа «Умник»</a:t>
            </a:r>
          </a:p>
        </p:txBody>
      </p:sp>
      <p:sp>
        <p:nvSpPr>
          <p:cNvPr id="6" name="Google Shape;138;p13">
            <a:extLst>
              <a:ext uri="{FF2B5EF4-FFF2-40B4-BE49-F238E27FC236}">
                <a16:creationId xmlns:a16="http://schemas.microsoft.com/office/drawing/2014/main" xmlns="" id="{10DA0746-5AE5-40F3-E5A0-75B91CD5BE6E}"/>
              </a:ext>
            </a:extLst>
          </p:cNvPr>
          <p:cNvSpPr txBox="1">
            <a:spLocks/>
          </p:cNvSpPr>
          <p:nvPr/>
        </p:nvSpPr>
        <p:spPr>
          <a:xfrm>
            <a:off x="5647125" y="1466947"/>
            <a:ext cx="4725061" cy="9578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80175" tIns="40077" rIns="80175" bIns="40077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2280" b="1" cap="none" dirty="0">
                <a:solidFill>
                  <a:srgbClr val="56221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Программа «Студенческий стартап»</a:t>
            </a:r>
          </a:p>
        </p:txBody>
      </p:sp>
      <p:graphicFrame>
        <p:nvGraphicFramePr>
          <p:cNvPr id="7" name="Таблица 11">
            <a:extLst>
              <a:ext uri="{FF2B5EF4-FFF2-40B4-BE49-F238E27FC236}">
                <a16:creationId xmlns:a16="http://schemas.microsoft.com/office/drawing/2014/main" xmlns="" id="{FFD69BCE-4C8F-9D5D-B680-E3982AECF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30928"/>
              </p:ext>
            </p:extLst>
          </p:nvPr>
        </p:nvGraphicFramePr>
        <p:xfrm>
          <a:off x="5647124" y="2384265"/>
          <a:ext cx="4818654" cy="3768863"/>
        </p:xfrm>
        <a:graphic>
          <a:graphicData uri="http://schemas.openxmlformats.org/drawingml/2006/table">
            <a:tbl>
              <a:tblPr firstRow="1" bandRow="1"/>
              <a:tblGrid>
                <a:gridCol w="2409327">
                  <a:extLst>
                    <a:ext uri="{9D8B030D-6E8A-4147-A177-3AD203B41FA5}">
                      <a16:colId xmlns:a16="http://schemas.microsoft.com/office/drawing/2014/main" xmlns="" val="77252221"/>
                    </a:ext>
                  </a:extLst>
                </a:gridCol>
                <a:gridCol w="2409327">
                  <a:extLst>
                    <a:ext uri="{9D8B030D-6E8A-4147-A177-3AD203B41FA5}">
                      <a16:colId xmlns:a16="http://schemas.microsoft.com/office/drawing/2014/main" xmlns="" val="1072635775"/>
                    </a:ext>
                  </a:extLst>
                </a:gridCol>
              </a:tblGrid>
              <a:tr h="374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80189" marR="80189" marT="40094" marB="400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533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9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80189" marR="80189" marT="40094" marB="400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53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2363235"/>
                  </a:ext>
                </a:extLst>
              </a:tr>
              <a:tr h="3394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Подано</a:t>
                      </a:r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заявок, </a:t>
                      </a:r>
                      <a:r>
                        <a:rPr lang="ru-RU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поддержано</a:t>
                      </a:r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финансирования:</a:t>
                      </a:r>
                    </a:p>
                    <a:p>
                      <a:r>
                        <a:rPr lang="ru-RU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млн. руб. </a:t>
                      </a:r>
                    </a:p>
                    <a:p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 итогам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волны 11 место среди регионов РФ по кол-ву победителей)</a:t>
                      </a:r>
                    </a:p>
                  </a:txBody>
                  <a:tcPr marL="80189" marR="80189" marT="40094" marB="400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A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Подано 54 </a:t>
                      </a:r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заявки по </a:t>
                      </a:r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волне, по </a:t>
                      </a:r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волне поддержано </a:t>
                      </a:r>
                      <a:r>
                        <a:rPr lang="ru-RU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финансирования по </a:t>
                      </a:r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волне: </a:t>
                      </a:r>
                      <a:r>
                        <a:rPr lang="ru-RU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млн. руб.</a:t>
                      </a:r>
                    </a:p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(результаты 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kumimoji="0" lang="ru-RU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волны  - сентябрь 2023)</a:t>
                      </a:r>
                    </a:p>
                  </a:txBody>
                  <a:tcPr marL="80189" marR="80189" marT="40094" marB="400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422402"/>
                  </a:ext>
                </a:extLst>
              </a:tr>
            </a:tbl>
          </a:graphicData>
        </a:graphic>
      </p:graphicFrame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368BB938-FAF6-4F72-15ED-CCE2EDD98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067763"/>
              </p:ext>
            </p:extLst>
          </p:nvPr>
        </p:nvGraphicFramePr>
        <p:xfrm>
          <a:off x="377354" y="2367520"/>
          <a:ext cx="5027951" cy="2136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946">
                  <a:extLst>
                    <a:ext uri="{9D8B030D-6E8A-4147-A177-3AD203B41FA5}">
                      <a16:colId xmlns:a16="http://schemas.microsoft.com/office/drawing/2014/main" xmlns="" val="4243359993"/>
                    </a:ext>
                  </a:extLst>
                </a:gridCol>
                <a:gridCol w="962263">
                  <a:extLst>
                    <a:ext uri="{9D8B030D-6E8A-4147-A177-3AD203B41FA5}">
                      <a16:colId xmlns:a16="http://schemas.microsoft.com/office/drawing/2014/main" xmlns="" val="4172078175"/>
                    </a:ext>
                  </a:extLst>
                </a:gridCol>
                <a:gridCol w="1040643">
                  <a:extLst>
                    <a:ext uri="{9D8B030D-6E8A-4147-A177-3AD203B41FA5}">
                      <a16:colId xmlns:a16="http://schemas.microsoft.com/office/drawing/2014/main" xmlns="" val="2532951354"/>
                    </a:ext>
                  </a:extLst>
                </a:gridCol>
                <a:gridCol w="1258099">
                  <a:extLst>
                    <a:ext uri="{9D8B030D-6E8A-4147-A177-3AD203B41FA5}">
                      <a16:colId xmlns:a16="http://schemas.microsoft.com/office/drawing/2014/main" xmlns="" val="2716814200"/>
                    </a:ext>
                  </a:extLst>
                </a:gridCol>
              </a:tblGrid>
              <a:tr h="452096">
                <a:tc>
                  <a:txBody>
                    <a:bodyPr/>
                    <a:lstStyle/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40094" marB="40094">
                    <a:solidFill>
                      <a:srgbClr val="ED53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80189" marR="80189" marT="40094" marB="40094">
                    <a:solidFill>
                      <a:srgbClr val="ED53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80189" marR="80189" marT="40094" marB="40094">
                    <a:solidFill>
                      <a:srgbClr val="ED53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80189" marR="80189" marT="40094" marB="40094">
                    <a:solidFill>
                      <a:srgbClr val="ED53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081563"/>
                  </a:ext>
                </a:extLst>
              </a:tr>
              <a:tr h="452096"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Подано</a:t>
                      </a:r>
                    </a:p>
                  </a:txBody>
                  <a:tcPr marL="80189" marR="80189" marT="40094" marB="40094">
                    <a:solidFill>
                      <a:srgbClr val="FBD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80189" marR="80189" marT="40094" marB="40094">
                    <a:solidFill>
                      <a:srgbClr val="FBD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80189" marR="80189" marT="40094" marB="40094">
                    <a:solidFill>
                      <a:srgbClr val="FBD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80189" marR="80189" marT="40094" marB="40094">
                    <a:solidFill>
                      <a:srgbClr val="FBD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019095"/>
                  </a:ext>
                </a:extLst>
              </a:tr>
              <a:tr h="452096"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Поддержано</a:t>
                      </a:r>
                    </a:p>
                  </a:txBody>
                  <a:tcPr marL="80189" marR="80189" marT="40094" marB="40094">
                    <a:solidFill>
                      <a:srgbClr val="FBD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0189" marR="80189" marT="40094" marB="40094">
                    <a:solidFill>
                      <a:srgbClr val="FBD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0189" marR="80189" marT="40094" marB="40094">
                    <a:solidFill>
                      <a:srgbClr val="FBD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189" marR="80189" marT="40094" marB="40094">
                    <a:solidFill>
                      <a:srgbClr val="FBD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4246060"/>
                  </a:ext>
                </a:extLst>
              </a:tr>
              <a:tr h="780329"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(млн. рублей)</a:t>
                      </a:r>
                    </a:p>
                  </a:txBody>
                  <a:tcPr marL="80189" marR="80189" marT="40094" marB="40094">
                    <a:solidFill>
                      <a:srgbClr val="FBD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80189" marR="80189" marT="40094" marB="40094">
                    <a:solidFill>
                      <a:srgbClr val="FBD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80189" marR="80189" marT="40094" marB="40094">
                    <a:solidFill>
                      <a:srgbClr val="FBD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0189" marR="80189" marT="40094" marB="40094">
                    <a:solidFill>
                      <a:srgbClr val="FBD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2488262"/>
                  </a:ext>
                </a:extLst>
              </a:tr>
            </a:tbl>
          </a:graphicData>
        </a:graphic>
      </p:graphicFrame>
      <p:sp>
        <p:nvSpPr>
          <p:cNvPr id="2" name="CustomShape 1">
            <a:extLst>
              <a:ext uri="{FF2B5EF4-FFF2-40B4-BE49-F238E27FC236}">
                <a16:creationId xmlns:a16="http://schemas.microsoft.com/office/drawing/2014/main" xmlns="" id="{18097918-A441-892D-BA17-C6376354FD70}"/>
              </a:ext>
            </a:extLst>
          </p:cNvPr>
          <p:cNvSpPr/>
          <p:nvPr/>
        </p:nvSpPr>
        <p:spPr>
          <a:xfrm>
            <a:off x="1457474" y="301341"/>
            <a:ext cx="6912768" cy="561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Меры поддержки технологического предпринимательства</a:t>
            </a:r>
            <a:endParaRPr lang="ru-RU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93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D2012C-F9F8-4AA6-8CEA-1A6C6FBA3643}"/>
              </a:ext>
            </a:extLst>
          </p:cNvPr>
          <p:cNvSpPr txBox="1"/>
          <p:nvPr/>
        </p:nvSpPr>
        <p:spPr>
          <a:xfrm>
            <a:off x="502926" y="2020678"/>
            <a:ext cx="9549854" cy="4385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01929" fontAlgn="auto" hangingPunct="1">
              <a:spcBef>
                <a:spcPts val="0"/>
              </a:spcBef>
              <a:spcAft>
                <a:spcPts val="702"/>
              </a:spcAft>
              <a:buClrTx/>
              <a:buSzTx/>
              <a:defRPr/>
            </a:pPr>
            <a:r>
              <a:rPr lang="ru-RU" sz="2105" b="1" dirty="0">
                <a:solidFill>
                  <a:srgbClr val="56221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2021 г. Центр «Мой бизнес» - региональный оператор Фонда «Сколково»</a:t>
            </a:r>
          </a:p>
          <a:p>
            <a:pPr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754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723" indent="-300723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sz="2105" b="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оформлении заявки на статус участника проекта «Сколково»</a:t>
            </a:r>
          </a:p>
          <a:p>
            <a:pPr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2105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0603" indent="-250603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sz="2105" b="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мероприятий с Фондом: </a:t>
            </a:r>
          </a:p>
          <a:p>
            <a:pPr marL="473361" indent="-240858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929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питч-сессии проектов</a:t>
            </a:r>
          </a:p>
          <a:p>
            <a:pPr marL="473361" indent="-240858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929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акселерационные обучающие программы от </a:t>
            </a:r>
            <a:r>
              <a:rPr lang="ru-RU" sz="1929" dirty="0" err="1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ОтУС</a:t>
            </a:r>
            <a:r>
              <a:rPr lang="ru-RU" sz="1929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32503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105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54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Навигатор </a:t>
            </a:r>
            <a:r>
              <a:rPr lang="ru-RU" sz="1754" dirty="0" err="1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инноватора</a:t>
            </a:r>
            <a:r>
              <a:rPr lang="ru-RU" sz="1754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127 участников, 17 проектов </a:t>
            </a:r>
          </a:p>
          <a:p>
            <a:pPr marL="232503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754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2022 </a:t>
            </a:r>
            <a:r>
              <a:rPr lang="en-US" sz="1754" dirty="0" err="1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SK.Lab</a:t>
            </a:r>
            <a:r>
              <a:rPr lang="ru-RU" sz="1754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136 участников, 17 проектов </a:t>
            </a:r>
          </a:p>
          <a:p>
            <a:pPr marL="232503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754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2023 Навигатор </a:t>
            </a:r>
            <a:r>
              <a:rPr lang="ru-RU" sz="1754" dirty="0" err="1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инноватора</a:t>
            </a:r>
            <a:r>
              <a:rPr lang="ru-RU" sz="1754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131 участник, 11 проектов </a:t>
            </a:r>
          </a:p>
          <a:p>
            <a:pPr marL="533227" indent="-300723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929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представителями вузов и бизнес-сообществом</a:t>
            </a:r>
          </a:p>
          <a:p>
            <a:pPr marL="473361" indent="-240858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ru-RU" sz="2105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105" b="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сопровождение резидентов по получению сервисов Фонда </a:t>
            </a:r>
          </a:p>
          <a:p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9339D30-D45E-4DD7-99C3-A6983177D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565" y="727360"/>
            <a:ext cx="800721" cy="4575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251A47-0A00-26C7-9C81-A15017C46E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86" y="3609065"/>
            <a:ext cx="3020174" cy="2013448"/>
          </a:xfrm>
          <a:prstGeom prst="rect">
            <a:avLst/>
          </a:prstGeom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xmlns="" id="{68E35F59-B7BC-053F-86EF-D81B2FA01292}"/>
              </a:ext>
            </a:extLst>
          </p:cNvPr>
          <p:cNvSpPr/>
          <p:nvPr/>
        </p:nvSpPr>
        <p:spPr>
          <a:xfrm>
            <a:off x="1457474" y="301341"/>
            <a:ext cx="6912768" cy="561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Меры поддержки технологического предпринимательства</a:t>
            </a:r>
            <a:endParaRPr lang="ru-RU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10300FCA-11C0-4E77-BBFC-A3FC358DDB78}"/>
              </a:ext>
            </a:extLst>
          </p:cNvPr>
          <p:cNvSpPr/>
          <p:nvPr/>
        </p:nvSpPr>
        <p:spPr>
          <a:xfrm>
            <a:off x="610696" y="3779838"/>
            <a:ext cx="4735210" cy="22627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84188" rIns="126281" rtlCol="0" anchor="t" anchorCtr="0"/>
          <a:lstStyle/>
          <a:p>
            <a:r>
              <a:rPr lang="ru-RU" sz="1637" b="1" dirty="0">
                <a:solidFill>
                  <a:srgbClr val="CBD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МОНЕТАРНАЯ </a:t>
            </a:r>
            <a:endParaRPr lang="en-US" sz="1637" b="1" dirty="0">
              <a:solidFill>
                <a:srgbClr val="CBDB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37" b="1" dirty="0">
                <a:solidFill>
                  <a:srgbClr val="CBD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56B9354-FE3A-4DD6-8C88-0B039C5CDCAF}"/>
              </a:ext>
            </a:extLst>
          </p:cNvPr>
          <p:cNvSpPr/>
          <p:nvPr/>
        </p:nvSpPr>
        <p:spPr>
          <a:xfrm>
            <a:off x="4135711" y="2569642"/>
            <a:ext cx="2420391" cy="242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68375" rtlCol="0" anchor="ctr"/>
          <a:lstStyle/>
          <a:p>
            <a:pPr algn="ctr"/>
            <a:r>
              <a:rPr lang="ru-RU" sz="2105" dirty="0">
                <a:noFill/>
              </a:rPr>
              <a:t>Сервисы</a:t>
            </a:r>
          </a:p>
          <a:p>
            <a:pPr algn="ctr"/>
            <a:r>
              <a:rPr lang="ru-RU" sz="2105" dirty="0">
                <a:noFill/>
              </a:rPr>
              <a:t>СКОЛКОВО</a:t>
            </a:r>
          </a:p>
        </p:txBody>
      </p:sp>
      <p:sp>
        <p:nvSpPr>
          <p:cNvPr id="37" name="Инкубационные услуги…">
            <a:extLst>
              <a:ext uri="{FF2B5EF4-FFF2-40B4-BE49-F238E27FC236}">
                <a16:creationId xmlns:a16="http://schemas.microsoft.com/office/drawing/2014/main" xmlns="" id="{F06EBCC1-A0DE-4E6D-998C-A7267BF2AF8C}"/>
              </a:ext>
            </a:extLst>
          </p:cNvPr>
          <p:cNvSpPr/>
          <p:nvPr/>
        </p:nvSpPr>
        <p:spPr>
          <a:xfrm>
            <a:off x="1761109" y="4788452"/>
            <a:ext cx="2032341" cy="521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9399" tIns="59399" rIns="59399" bIns="59399" numCol="1" anchor="ctr">
            <a:spAutoFit/>
          </a:bodyPr>
          <a:lstStyle/>
          <a:p>
            <a:pPr algn="r"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инвестиций</a:t>
            </a:r>
            <a:endParaRPr lang="en-US" sz="140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бизнес-ангелам</a:t>
            </a:r>
            <a:endParaRPr sz="140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3DD12D53-CB51-4BBE-A1BC-3A0622FB0846}"/>
              </a:ext>
            </a:extLst>
          </p:cNvPr>
          <p:cNvGrpSpPr/>
          <p:nvPr/>
        </p:nvGrpSpPr>
        <p:grpSpPr>
          <a:xfrm>
            <a:off x="3451687" y="4095540"/>
            <a:ext cx="420938" cy="420938"/>
            <a:chOff x="3447000" y="3696750"/>
            <a:chExt cx="360000" cy="360000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1A06B47C-DB2D-4447-B15A-97C262ACAA2E}"/>
                </a:ext>
              </a:extLst>
            </p:cNvPr>
            <p:cNvSpPr/>
            <p:nvPr/>
          </p:nvSpPr>
          <p:spPr>
            <a:xfrm>
              <a:off x="3447000" y="3696750"/>
              <a:ext cx="360000" cy="360000"/>
            </a:xfrm>
            <a:prstGeom prst="ellipse">
              <a:avLst/>
            </a:prstGeom>
            <a:solidFill>
              <a:srgbClr val="CDD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5"/>
            </a:p>
          </p:txBody>
        </p:sp>
        <p:pic>
          <p:nvPicPr>
            <p:cNvPr id="45" name="Рисунок 44" descr="Галочка">
              <a:extLst>
                <a:ext uri="{FF2B5EF4-FFF2-40B4-BE49-F238E27FC236}">
                  <a16:creationId xmlns:a16="http://schemas.microsoft.com/office/drawing/2014/main" xmlns="" id="{33E8D81F-D725-4CAE-854D-E6BA5CA24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92000" y="3741750"/>
              <a:ext cx="270000" cy="27000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1FDAF843-D115-433C-884D-38F1F739B310}"/>
              </a:ext>
            </a:extLst>
          </p:cNvPr>
          <p:cNvGrpSpPr/>
          <p:nvPr/>
        </p:nvGrpSpPr>
        <p:grpSpPr>
          <a:xfrm>
            <a:off x="3872625" y="4779563"/>
            <a:ext cx="420938" cy="420938"/>
            <a:chOff x="3447000" y="3696750"/>
            <a:chExt cx="360000" cy="360000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15B551AC-5282-469A-8EA9-C89FD7FCE027}"/>
                </a:ext>
              </a:extLst>
            </p:cNvPr>
            <p:cNvSpPr/>
            <p:nvPr/>
          </p:nvSpPr>
          <p:spPr>
            <a:xfrm>
              <a:off x="3447000" y="3696750"/>
              <a:ext cx="360000" cy="360000"/>
            </a:xfrm>
            <a:prstGeom prst="ellipse">
              <a:avLst/>
            </a:prstGeom>
            <a:solidFill>
              <a:srgbClr val="CDD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5"/>
            </a:p>
          </p:txBody>
        </p:sp>
        <p:pic>
          <p:nvPicPr>
            <p:cNvPr id="49" name="Рисунок 48" descr="Галочка">
              <a:extLst>
                <a:ext uri="{FF2B5EF4-FFF2-40B4-BE49-F238E27FC236}">
                  <a16:creationId xmlns:a16="http://schemas.microsoft.com/office/drawing/2014/main" xmlns="" id="{552FEBCF-7563-410B-BD98-46CBE1D25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92000" y="3741750"/>
              <a:ext cx="270000" cy="27000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D748D23E-1379-49B8-873E-E21B422E8A48}"/>
              </a:ext>
            </a:extLst>
          </p:cNvPr>
          <p:cNvGrpSpPr/>
          <p:nvPr/>
        </p:nvGrpSpPr>
        <p:grpSpPr>
          <a:xfrm>
            <a:off x="3714773" y="2990579"/>
            <a:ext cx="420938" cy="420938"/>
            <a:chOff x="3447000" y="3696750"/>
            <a:chExt cx="360000" cy="3600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68791A2F-55FD-4431-97EC-3BEC122B8EAD}"/>
                </a:ext>
              </a:extLst>
            </p:cNvPr>
            <p:cNvSpPr/>
            <p:nvPr/>
          </p:nvSpPr>
          <p:spPr>
            <a:xfrm>
              <a:off x="3447000" y="3696750"/>
              <a:ext cx="360000" cy="360000"/>
            </a:xfrm>
            <a:prstGeom prst="ellipse">
              <a:avLst/>
            </a:prstGeom>
            <a:solidFill>
              <a:srgbClr val="CDD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5"/>
            </a:p>
          </p:txBody>
        </p:sp>
        <p:pic>
          <p:nvPicPr>
            <p:cNvPr id="56" name="Рисунок 55" descr="Галочка">
              <a:extLst>
                <a:ext uri="{FF2B5EF4-FFF2-40B4-BE49-F238E27FC236}">
                  <a16:creationId xmlns:a16="http://schemas.microsoft.com/office/drawing/2014/main" xmlns="" id="{6DA07018-8932-4EB1-B332-863C8B4D5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92000" y="3741750"/>
              <a:ext cx="270000" cy="27000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AA34EED7-6171-4FE5-A778-5C13AF70B14E}"/>
              </a:ext>
            </a:extLst>
          </p:cNvPr>
          <p:cNvGrpSpPr/>
          <p:nvPr/>
        </p:nvGrpSpPr>
        <p:grpSpPr>
          <a:xfrm>
            <a:off x="4188328" y="2306556"/>
            <a:ext cx="420938" cy="420938"/>
            <a:chOff x="3447000" y="3696750"/>
            <a:chExt cx="360000" cy="360000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11ABA536-C4C2-4932-B33F-207DA2309175}"/>
                </a:ext>
              </a:extLst>
            </p:cNvPr>
            <p:cNvSpPr/>
            <p:nvPr/>
          </p:nvSpPr>
          <p:spPr>
            <a:xfrm>
              <a:off x="3447000" y="3696750"/>
              <a:ext cx="360000" cy="360000"/>
            </a:xfrm>
            <a:prstGeom prst="ellipse">
              <a:avLst/>
            </a:prstGeom>
            <a:solidFill>
              <a:srgbClr val="CDD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5"/>
            </a:p>
          </p:txBody>
        </p:sp>
        <p:pic>
          <p:nvPicPr>
            <p:cNvPr id="59" name="Рисунок 58" descr="Галочка">
              <a:extLst>
                <a:ext uri="{FF2B5EF4-FFF2-40B4-BE49-F238E27FC236}">
                  <a16:creationId xmlns:a16="http://schemas.microsoft.com/office/drawing/2014/main" xmlns="" id="{F3CE4303-7D13-4479-BA3C-11A562E0E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92000" y="3741750"/>
              <a:ext cx="270000" cy="2700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805EAA83-9D25-4604-8882-537475A09970}"/>
              </a:ext>
            </a:extLst>
          </p:cNvPr>
          <p:cNvGrpSpPr/>
          <p:nvPr/>
        </p:nvGrpSpPr>
        <p:grpSpPr>
          <a:xfrm>
            <a:off x="4872351" y="1990852"/>
            <a:ext cx="420938" cy="420938"/>
            <a:chOff x="3447000" y="3696750"/>
            <a:chExt cx="360000" cy="36000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B54FC98A-489B-4AB6-954F-CC2BE7E644A2}"/>
                </a:ext>
              </a:extLst>
            </p:cNvPr>
            <p:cNvSpPr/>
            <p:nvPr/>
          </p:nvSpPr>
          <p:spPr>
            <a:xfrm>
              <a:off x="3447000" y="3696750"/>
              <a:ext cx="360000" cy="360000"/>
            </a:xfrm>
            <a:prstGeom prst="ellipse">
              <a:avLst/>
            </a:prstGeom>
            <a:solidFill>
              <a:srgbClr val="CDD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5"/>
            </a:p>
          </p:txBody>
        </p:sp>
        <p:pic>
          <p:nvPicPr>
            <p:cNvPr id="62" name="Рисунок 61" descr="Галочка">
              <a:extLst>
                <a:ext uri="{FF2B5EF4-FFF2-40B4-BE49-F238E27FC236}">
                  <a16:creationId xmlns:a16="http://schemas.microsoft.com/office/drawing/2014/main" xmlns="" id="{9BD71825-0430-4F2C-9982-813C20FD8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92000" y="3741750"/>
              <a:ext cx="270000" cy="27000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814A1365-C1DD-4397-A87D-F13BA44C2750}"/>
              </a:ext>
            </a:extLst>
          </p:cNvPr>
          <p:cNvGrpSpPr/>
          <p:nvPr/>
        </p:nvGrpSpPr>
        <p:grpSpPr>
          <a:xfrm>
            <a:off x="5661609" y="1990852"/>
            <a:ext cx="420938" cy="420938"/>
            <a:chOff x="3447000" y="3696750"/>
            <a:chExt cx="360000" cy="360000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EEE6CB20-7CB5-493F-A187-8D7E17BC1C2C}"/>
                </a:ext>
              </a:extLst>
            </p:cNvPr>
            <p:cNvSpPr/>
            <p:nvPr/>
          </p:nvSpPr>
          <p:spPr>
            <a:xfrm>
              <a:off x="3447000" y="3696750"/>
              <a:ext cx="360000" cy="360000"/>
            </a:xfrm>
            <a:prstGeom prst="ellipse">
              <a:avLst/>
            </a:prstGeom>
            <a:solidFill>
              <a:srgbClr val="CDD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5"/>
            </a:p>
          </p:txBody>
        </p:sp>
        <p:pic>
          <p:nvPicPr>
            <p:cNvPr id="65" name="Рисунок 64" descr="Галочка">
              <a:extLst>
                <a:ext uri="{FF2B5EF4-FFF2-40B4-BE49-F238E27FC236}">
                  <a16:creationId xmlns:a16="http://schemas.microsoft.com/office/drawing/2014/main" xmlns="" id="{167AF1EB-A10E-4152-B30E-5286EC712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92000" y="3741750"/>
              <a:ext cx="270000" cy="27000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ED6DD35D-53FB-4BC9-85B8-71299A910405}"/>
              </a:ext>
            </a:extLst>
          </p:cNvPr>
          <p:cNvGrpSpPr/>
          <p:nvPr/>
        </p:nvGrpSpPr>
        <p:grpSpPr>
          <a:xfrm>
            <a:off x="6293015" y="2359173"/>
            <a:ext cx="420938" cy="420938"/>
            <a:chOff x="3447000" y="3696750"/>
            <a:chExt cx="360000" cy="360000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83CD65B2-5A58-4D92-89BB-9B446E1472BF}"/>
                </a:ext>
              </a:extLst>
            </p:cNvPr>
            <p:cNvSpPr/>
            <p:nvPr/>
          </p:nvSpPr>
          <p:spPr>
            <a:xfrm>
              <a:off x="3447000" y="3696750"/>
              <a:ext cx="360000" cy="360000"/>
            </a:xfrm>
            <a:prstGeom prst="ellipse">
              <a:avLst/>
            </a:prstGeom>
            <a:solidFill>
              <a:srgbClr val="CDD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5"/>
            </a:p>
          </p:txBody>
        </p:sp>
        <p:pic>
          <p:nvPicPr>
            <p:cNvPr id="68" name="Рисунок 67" descr="Галочка">
              <a:extLst>
                <a:ext uri="{FF2B5EF4-FFF2-40B4-BE49-F238E27FC236}">
                  <a16:creationId xmlns:a16="http://schemas.microsoft.com/office/drawing/2014/main" xmlns="" id="{425796D0-A4FF-4C39-BE12-4C04E0FD6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92000" y="3741750"/>
              <a:ext cx="270000" cy="2700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F9C986FD-B95E-46BF-9DF5-1B405FD5E0AE}"/>
              </a:ext>
            </a:extLst>
          </p:cNvPr>
          <p:cNvGrpSpPr/>
          <p:nvPr/>
        </p:nvGrpSpPr>
        <p:grpSpPr>
          <a:xfrm>
            <a:off x="6713953" y="2990579"/>
            <a:ext cx="420938" cy="420938"/>
            <a:chOff x="3447000" y="3696750"/>
            <a:chExt cx="360000" cy="360000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25605EAE-C57B-4CA4-8EE9-D3D1E14F7989}"/>
                </a:ext>
              </a:extLst>
            </p:cNvPr>
            <p:cNvSpPr/>
            <p:nvPr/>
          </p:nvSpPr>
          <p:spPr>
            <a:xfrm>
              <a:off x="3447000" y="3696750"/>
              <a:ext cx="360000" cy="360000"/>
            </a:xfrm>
            <a:prstGeom prst="ellipse">
              <a:avLst/>
            </a:prstGeom>
            <a:solidFill>
              <a:srgbClr val="CDD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5"/>
            </a:p>
          </p:txBody>
        </p:sp>
        <p:pic>
          <p:nvPicPr>
            <p:cNvPr id="71" name="Рисунок 70" descr="Галочка">
              <a:extLst>
                <a:ext uri="{FF2B5EF4-FFF2-40B4-BE49-F238E27FC236}">
                  <a16:creationId xmlns:a16="http://schemas.microsoft.com/office/drawing/2014/main" xmlns="" id="{30B8E865-9401-4828-BCBC-60AF12CC1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92000" y="3741750"/>
              <a:ext cx="270000" cy="270000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86100933-B61D-43DA-B0A7-7F6B80F464E4}"/>
              </a:ext>
            </a:extLst>
          </p:cNvPr>
          <p:cNvGrpSpPr/>
          <p:nvPr/>
        </p:nvGrpSpPr>
        <p:grpSpPr>
          <a:xfrm>
            <a:off x="6819187" y="3738284"/>
            <a:ext cx="420938" cy="420938"/>
            <a:chOff x="3447000" y="3696750"/>
            <a:chExt cx="360000" cy="360000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94A292CA-9424-4C8B-AB16-5E318233090F}"/>
                </a:ext>
              </a:extLst>
            </p:cNvPr>
            <p:cNvSpPr/>
            <p:nvPr/>
          </p:nvSpPr>
          <p:spPr>
            <a:xfrm>
              <a:off x="3447000" y="3696750"/>
              <a:ext cx="360000" cy="360000"/>
            </a:xfrm>
            <a:prstGeom prst="ellipse">
              <a:avLst/>
            </a:prstGeom>
            <a:solidFill>
              <a:srgbClr val="CDD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5"/>
            </a:p>
          </p:txBody>
        </p:sp>
        <p:pic>
          <p:nvPicPr>
            <p:cNvPr id="74" name="Рисунок 73" descr="Галочка">
              <a:extLst>
                <a:ext uri="{FF2B5EF4-FFF2-40B4-BE49-F238E27FC236}">
                  <a16:creationId xmlns:a16="http://schemas.microsoft.com/office/drawing/2014/main" xmlns="" id="{38AF70CC-C65A-4A76-B621-BEFBF7F04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92000" y="3741750"/>
              <a:ext cx="270000" cy="270000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D922E1C0-B11E-4D88-9169-35F3656E435D}"/>
              </a:ext>
            </a:extLst>
          </p:cNvPr>
          <p:cNvGrpSpPr/>
          <p:nvPr/>
        </p:nvGrpSpPr>
        <p:grpSpPr>
          <a:xfrm>
            <a:off x="6556101" y="4358626"/>
            <a:ext cx="420938" cy="420938"/>
            <a:chOff x="3447000" y="3696750"/>
            <a:chExt cx="360000" cy="36000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3DD479A1-ACCB-4AC9-A75D-4CABBC135DF7}"/>
                </a:ext>
              </a:extLst>
            </p:cNvPr>
            <p:cNvSpPr/>
            <p:nvPr/>
          </p:nvSpPr>
          <p:spPr>
            <a:xfrm>
              <a:off x="3447000" y="3696750"/>
              <a:ext cx="360000" cy="360000"/>
            </a:xfrm>
            <a:prstGeom prst="ellipse">
              <a:avLst/>
            </a:prstGeom>
            <a:solidFill>
              <a:srgbClr val="CDD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5"/>
            </a:p>
          </p:txBody>
        </p:sp>
        <p:pic>
          <p:nvPicPr>
            <p:cNvPr id="77" name="Рисунок 76" descr="Галочка">
              <a:extLst>
                <a:ext uri="{FF2B5EF4-FFF2-40B4-BE49-F238E27FC236}">
                  <a16:creationId xmlns:a16="http://schemas.microsoft.com/office/drawing/2014/main" xmlns="" id="{2436A03B-E34E-42A0-8CC7-03E2D9C59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92000" y="3741750"/>
              <a:ext cx="270000" cy="27000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D1127D84-348B-4783-B06D-DA522D9E6B4E}"/>
              </a:ext>
            </a:extLst>
          </p:cNvPr>
          <p:cNvGrpSpPr/>
          <p:nvPr/>
        </p:nvGrpSpPr>
        <p:grpSpPr>
          <a:xfrm>
            <a:off x="6082546" y="4937415"/>
            <a:ext cx="420938" cy="420938"/>
            <a:chOff x="3447000" y="3696750"/>
            <a:chExt cx="360000" cy="36000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3DA7AB7D-AEAD-4E83-8454-27EB05164ED1}"/>
                </a:ext>
              </a:extLst>
            </p:cNvPr>
            <p:cNvSpPr/>
            <p:nvPr/>
          </p:nvSpPr>
          <p:spPr>
            <a:xfrm>
              <a:off x="3447000" y="3696750"/>
              <a:ext cx="360000" cy="360000"/>
            </a:xfrm>
            <a:prstGeom prst="ellipse">
              <a:avLst/>
            </a:prstGeom>
            <a:solidFill>
              <a:srgbClr val="CDD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5"/>
            </a:p>
          </p:txBody>
        </p:sp>
        <p:pic>
          <p:nvPicPr>
            <p:cNvPr id="80" name="Рисунок 79" descr="Галочка">
              <a:extLst>
                <a:ext uri="{FF2B5EF4-FFF2-40B4-BE49-F238E27FC236}">
                  <a16:creationId xmlns:a16="http://schemas.microsoft.com/office/drawing/2014/main" xmlns="" id="{44C990D4-F68E-4D56-9455-96DEA044F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92000" y="3741750"/>
              <a:ext cx="270000" cy="270000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91D5B467-333D-41AB-8FE2-9F1CC970D245}"/>
              </a:ext>
            </a:extLst>
          </p:cNvPr>
          <p:cNvGrpSpPr/>
          <p:nvPr/>
        </p:nvGrpSpPr>
        <p:grpSpPr>
          <a:xfrm>
            <a:off x="5451140" y="5200501"/>
            <a:ext cx="420938" cy="420938"/>
            <a:chOff x="3447000" y="3696750"/>
            <a:chExt cx="360000" cy="360000"/>
          </a:xfrm>
        </p:grpSpPr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xmlns="" id="{2F79CA8C-4B9C-4220-A10E-F6A73A46D543}"/>
                </a:ext>
              </a:extLst>
            </p:cNvPr>
            <p:cNvSpPr/>
            <p:nvPr/>
          </p:nvSpPr>
          <p:spPr>
            <a:xfrm>
              <a:off x="3447000" y="3696750"/>
              <a:ext cx="360000" cy="360000"/>
            </a:xfrm>
            <a:prstGeom prst="ellipse">
              <a:avLst/>
            </a:prstGeom>
            <a:solidFill>
              <a:srgbClr val="CDD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5"/>
            </a:p>
          </p:txBody>
        </p:sp>
        <p:pic>
          <p:nvPicPr>
            <p:cNvPr id="83" name="Рисунок 82" descr="Галочка">
              <a:extLst>
                <a:ext uri="{FF2B5EF4-FFF2-40B4-BE49-F238E27FC236}">
                  <a16:creationId xmlns:a16="http://schemas.microsoft.com/office/drawing/2014/main" xmlns="" id="{BCA501A7-E467-4075-B6DA-D9F54AFF4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92000" y="3741750"/>
              <a:ext cx="270000" cy="270000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14121890-77AA-4F59-93FC-4A9F20219D32}"/>
              </a:ext>
            </a:extLst>
          </p:cNvPr>
          <p:cNvGrpSpPr/>
          <p:nvPr/>
        </p:nvGrpSpPr>
        <p:grpSpPr>
          <a:xfrm>
            <a:off x="4556648" y="5200501"/>
            <a:ext cx="420938" cy="420938"/>
            <a:chOff x="3447000" y="3696750"/>
            <a:chExt cx="360000" cy="360000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xmlns="" id="{55F4E738-836C-4583-BA00-C9A9BD601B5D}"/>
                </a:ext>
              </a:extLst>
            </p:cNvPr>
            <p:cNvSpPr/>
            <p:nvPr/>
          </p:nvSpPr>
          <p:spPr>
            <a:xfrm>
              <a:off x="3447000" y="3696750"/>
              <a:ext cx="360000" cy="360000"/>
            </a:xfrm>
            <a:prstGeom prst="ellipse">
              <a:avLst/>
            </a:prstGeom>
            <a:solidFill>
              <a:srgbClr val="CDD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5"/>
            </a:p>
          </p:txBody>
        </p:sp>
        <p:pic>
          <p:nvPicPr>
            <p:cNvPr id="86" name="Рисунок 85" descr="Галочка">
              <a:extLst>
                <a:ext uri="{FF2B5EF4-FFF2-40B4-BE49-F238E27FC236}">
                  <a16:creationId xmlns:a16="http://schemas.microsoft.com/office/drawing/2014/main" xmlns="" id="{E70CBBC2-01EF-4C59-A533-7E29B7551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92000" y="3741750"/>
              <a:ext cx="270000" cy="270000"/>
            </a:xfrm>
            <a:prstGeom prst="rect">
              <a:avLst/>
            </a:prstGeom>
          </p:spPr>
        </p:pic>
      </p:grpSp>
      <p:sp>
        <p:nvSpPr>
          <p:cNvPr id="87" name="Инкубационные услуги…">
            <a:extLst>
              <a:ext uri="{FF2B5EF4-FFF2-40B4-BE49-F238E27FC236}">
                <a16:creationId xmlns:a16="http://schemas.microsoft.com/office/drawing/2014/main" xmlns="" id="{DAC0861B-E5F5-41BB-9950-DBFE0C391D3E}"/>
              </a:ext>
            </a:extLst>
          </p:cNvPr>
          <p:cNvSpPr/>
          <p:nvPr/>
        </p:nvSpPr>
        <p:spPr>
          <a:xfrm>
            <a:off x="1751772" y="4091348"/>
            <a:ext cx="1647299" cy="521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9399" tIns="59399" rIns="59399" bIns="59399" numCol="1" anchor="ctr">
            <a:spAutoFit/>
          </a:bodyPr>
          <a:lstStyle/>
          <a:p>
            <a:pPr algn="r"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</a:t>
            </a:r>
            <a:endParaRPr lang="en-US" sz="140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таможенные льготы</a:t>
            </a:r>
          </a:p>
        </p:txBody>
      </p:sp>
      <p:sp>
        <p:nvSpPr>
          <p:cNvPr id="89" name="Инкубационные услуги…">
            <a:extLst>
              <a:ext uri="{FF2B5EF4-FFF2-40B4-BE49-F238E27FC236}">
                <a16:creationId xmlns:a16="http://schemas.microsoft.com/office/drawing/2014/main" xmlns="" id="{87245679-4538-462A-B28B-6267C9B88B30}"/>
              </a:ext>
            </a:extLst>
          </p:cNvPr>
          <p:cNvSpPr/>
          <p:nvPr/>
        </p:nvSpPr>
        <p:spPr>
          <a:xfrm>
            <a:off x="2270458" y="5329950"/>
            <a:ext cx="2222393" cy="320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9399" tIns="59399" rIns="59399" bIns="59399" numCol="1" anchor="ctr">
            <a:spAutoFit/>
          </a:bodyPr>
          <a:lstStyle/>
          <a:p>
            <a:pPr algn="r"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Грантовое финансирование</a:t>
            </a:r>
            <a:endParaRPr sz="140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Инкубационные услуги…">
            <a:extLst>
              <a:ext uri="{FF2B5EF4-FFF2-40B4-BE49-F238E27FC236}">
                <a16:creationId xmlns:a16="http://schemas.microsoft.com/office/drawing/2014/main" xmlns="" id="{77F4D19B-37A7-4EBD-A835-99F28F2A697D}"/>
              </a:ext>
            </a:extLst>
          </p:cNvPr>
          <p:cNvSpPr/>
          <p:nvPr/>
        </p:nvSpPr>
        <p:spPr>
          <a:xfrm>
            <a:off x="1167334" y="2990643"/>
            <a:ext cx="2422768" cy="521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9399" tIns="59399" rIns="59399" bIns="59399" numCol="1" anchor="ctr">
            <a:spAutoFit/>
          </a:bodyPr>
          <a:lstStyle/>
          <a:p>
            <a:pPr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3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Акселерационные программы</a:t>
            </a:r>
            <a:endParaRPr lang="en-US" sz="1403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3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и за рубежом</a:t>
            </a:r>
            <a:endParaRPr sz="1403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Инкубационные услуги…">
            <a:extLst>
              <a:ext uri="{FF2B5EF4-FFF2-40B4-BE49-F238E27FC236}">
                <a16:creationId xmlns:a16="http://schemas.microsoft.com/office/drawing/2014/main" xmlns="" id="{45FADEBF-E5EB-49E6-9DB6-8AF5DAF3BDC5}"/>
              </a:ext>
            </a:extLst>
          </p:cNvPr>
          <p:cNvSpPr/>
          <p:nvPr/>
        </p:nvSpPr>
        <p:spPr>
          <a:xfrm>
            <a:off x="1454360" y="2329947"/>
            <a:ext cx="2660718" cy="320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9399" tIns="59399" rIns="59399" bIns="59399" numCol="1" anchor="ctr">
            <a:spAutoFit/>
          </a:bodyPr>
          <a:lstStyle/>
          <a:p>
            <a:pPr defTabSz="534606"/>
            <a:r>
              <a:rPr lang="ru-RU" sz="1403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на международные рынки</a:t>
            </a:r>
            <a:endParaRPr sz="1403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Инкубационные услуги…">
            <a:extLst>
              <a:ext uri="{FF2B5EF4-FFF2-40B4-BE49-F238E27FC236}">
                <a16:creationId xmlns:a16="http://schemas.microsoft.com/office/drawing/2014/main" xmlns="" id="{1C3BBB6D-54B3-4AC6-A0EC-33614BE8A001}"/>
              </a:ext>
            </a:extLst>
          </p:cNvPr>
          <p:cNvSpPr/>
          <p:nvPr/>
        </p:nvSpPr>
        <p:spPr>
          <a:xfrm>
            <a:off x="2242378" y="1856393"/>
            <a:ext cx="2649433" cy="320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9399" tIns="59399" rIns="59399" bIns="59399" numCol="1" anchor="ctr">
            <a:spAutoFit/>
          </a:bodyPr>
          <a:lstStyle/>
          <a:p>
            <a:pPr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3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коммерциализации</a:t>
            </a:r>
            <a:endParaRPr sz="1403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Инкубационные услуги…">
            <a:extLst>
              <a:ext uri="{FF2B5EF4-FFF2-40B4-BE49-F238E27FC236}">
                <a16:creationId xmlns:a16="http://schemas.microsoft.com/office/drawing/2014/main" xmlns="" id="{D88D1F36-9C6F-4152-972D-CA6B6B80764B}"/>
              </a:ext>
            </a:extLst>
          </p:cNvPr>
          <p:cNvSpPr/>
          <p:nvPr/>
        </p:nvSpPr>
        <p:spPr>
          <a:xfrm>
            <a:off x="6082547" y="1894010"/>
            <a:ext cx="3295636" cy="320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9399" tIns="59399" rIns="59399" bIns="59399" numCol="1" anchor="ctr">
            <a:spAutoFit/>
          </a:bodyPr>
          <a:lstStyle/>
          <a:p>
            <a:pPr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3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интеллектуальной собственности</a:t>
            </a:r>
            <a:endParaRPr sz="1403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Инкубационные услуги…">
            <a:extLst>
              <a:ext uri="{FF2B5EF4-FFF2-40B4-BE49-F238E27FC236}">
                <a16:creationId xmlns:a16="http://schemas.microsoft.com/office/drawing/2014/main" xmlns="" id="{2EBD5A11-080D-4322-BADF-6BB2F9B62BD8}"/>
              </a:ext>
            </a:extLst>
          </p:cNvPr>
          <p:cNvSpPr/>
          <p:nvPr/>
        </p:nvSpPr>
        <p:spPr>
          <a:xfrm>
            <a:off x="6753831" y="2341763"/>
            <a:ext cx="1761113" cy="320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9399" tIns="59399" rIns="59399" bIns="59399" numCol="1" anchor="ctr">
            <a:spAutoFit/>
          </a:bodyPr>
          <a:lstStyle/>
          <a:p>
            <a:pPr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3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услуги</a:t>
            </a:r>
            <a:endParaRPr sz="1403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Инкубационные услуги…">
            <a:extLst>
              <a:ext uri="{FF2B5EF4-FFF2-40B4-BE49-F238E27FC236}">
                <a16:creationId xmlns:a16="http://schemas.microsoft.com/office/drawing/2014/main" xmlns="" id="{7FEAA025-51F1-43FB-B1F3-24E7D534C447}"/>
              </a:ext>
            </a:extLst>
          </p:cNvPr>
          <p:cNvSpPr/>
          <p:nvPr/>
        </p:nvSpPr>
        <p:spPr>
          <a:xfrm>
            <a:off x="7187508" y="3013971"/>
            <a:ext cx="2075622" cy="320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9399" tIns="59399" rIns="59399" bIns="59399" numCol="1" anchor="ctr">
            <a:spAutoFit/>
          </a:bodyPr>
          <a:lstStyle/>
          <a:p>
            <a:pPr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3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инвестиций</a:t>
            </a:r>
            <a:endParaRPr sz="1403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Инкубационные услуги…">
            <a:extLst>
              <a:ext uri="{FF2B5EF4-FFF2-40B4-BE49-F238E27FC236}">
                <a16:creationId xmlns:a16="http://schemas.microsoft.com/office/drawing/2014/main" xmlns="" id="{E560950A-E7E6-42E7-9C44-3D83E68C9E20}"/>
              </a:ext>
            </a:extLst>
          </p:cNvPr>
          <p:cNvSpPr/>
          <p:nvPr/>
        </p:nvSpPr>
        <p:spPr>
          <a:xfrm>
            <a:off x="7292742" y="3688015"/>
            <a:ext cx="2341335" cy="521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9399" tIns="59399" rIns="59399" bIns="59399" numCol="1" anchor="ctr">
            <a:spAutoFit/>
          </a:bodyPr>
          <a:lstStyle/>
          <a:p>
            <a:pPr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3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исследовательской </a:t>
            </a:r>
            <a:endParaRPr lang="en-US" sz="1403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3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инфраструктуре (ЦКП)</a:t>
            </a:r>
            <a:endParaRPr sz="1403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Инкубационные услуги…">
            <a:extLst>
              <a:ext uri="{FF2B5EF4-FFF2-40B4-BE49-F238E27FC236}">
                <a16:creationId xmlns:a16="http://schemas.microsoft.com/office/drawing/2014/main" xmlns="" id="{8B14D09C-F667-4AE7-A491-8BABC7A5815C}"/>
              </a:ext>
            </a:extLst>
          </p:cNvPr>
          <p:cNvSpPr/>
          <p:nvPr/>
        </p:nvSpPr>
        <p:spPr>
          <a:xfrm>
            <a:off x="7134891" y="4454814"/>
            <a:ext cx="1161141" cy="320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9399" tIns="59399" rIns="59399" bIns="59399" numCol="1" anchor="ctr">
            <a:spAutoFit/>
          </a:bodyPr>
          <a:lstStyle/>
          <a:p>
            <a:pPr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3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sz="1403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Инкубационные услуги…">
            <a:extLst>
              <a:ext uri="{FF2B5EF4-FFF2-40B4-BE49-F238E27FC236}">
                <a16:creationId xmlns:a16="http://schemas.microsoft.com/office/drawing/2014/main" xmlns="" id="{B42597D7-8337-4600-A1A3-6213629F77AC}"/>
              </a:ext>
            </a:extLst>
          </p:cNvPr>
          <p:cNvSpPr/>
          <p:nvPr/>
        </p:nvSpPr>
        <p:spPr>
          <a:xfrm>
            <a:off x="6608719" y="4964136"/>
            <a:ext cx="1966682" cy="320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9399" tIns="59399" rIns="59399" bIns="59399" numCol="1" anchor="ctr">
            <a:spAutoFit/>
          </a:bodyPr>
          <a:lstStyle/>
          <a:p>
            <a:pPr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3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Менторские программы</a:t>
            </a:r>
            <a:endParaRPr sz="1403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Инкубационные услуги…">
            <a:extLst>
              <a:ext uri="{FF2B5EF4-FFF2-40B4-BE49-F238E27FC236}">
                <a16:creationId xmlns:a16="http://schemas.microsoft.com/office/drawing/2014/main" xmlns="" id="{3C1D1147-64FC-4485-95FF-72785835EC4D}"/>
              </a:ext>
            </a:extLst>
          </p:cNvPr>
          <p:cNvSpPr/>
          <p:nvPr/>
        </p:nvSpPr>
        <p:spPr>
          <a:xfrm>
            <a:off x="5977313" y="5461080"/>
            <a:ext cx="1208398" cy="320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9399" tIns="59399" rIns="59399" bIns="59399" numCol="1" anchor="ctr">
            <a:spAutoFit/>
          </a:bodyPr>
          <a:lstStyle/>
          <a:p>
            <a:pPr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403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ru-RU" sz="1403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endParaRPr sz="1403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xmlns="" id="{8B2E3D8A-7B35-44C8-845B-827C4DA0ECEC}"/>
              </a:ext>
            </a:extLst>
          </p:cNvPr>
          <p:cNvGrpSpPr/>
          <p:nvPr/>
        </p:nvGrpSpPr>
        <p:grpSpPr>
          <a:xfrm>
            <a:off x="803991" y="4916750"/>
            <a:ext cx="1069181" cy="1230862"/>
            <a:chOff x="540363" y="3679075"/>
            <a:chExt cx="914400" cy="1052675"/>
          </a:xfrm>
        </p:grpSpPr>
        <p:pic>
          <p:nvPicPr>
            <p:cNvPr id="101" name="Рисунок 100" descr="Открытая ладонь">
              <a:extLst>
                <a:ext uri="{FF2B5EF4-FFF2-40B4-BE49-F238E27FC236}">
                  <a16:creationId xmlns:a16="http://schemas.microsoft.com/office/drawing/2014/main" xmlns="" id="{F789C246-ABCA-4AC8-8873-DFAAE4039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0363" y="3817350"/>
              <a:ext cx="914400" cy="914400"/>
            </a:xfrm>
            <a:prstGeom prst="rect">
              <a:avLst/>
            </a:prstGeom>
          </p:spPr>
        </p:pic>
        <p:pic>
          <p:nvPicPr>
            <p:cNvPr id="103" name="Рисунок 102" descr="Деньги">
              <a:extLst>
                <a:ext uri="{FF2B5EF4-FFF2-40B4-BE49-F238E27FC236}">
                  <a16:creationId xmlns:a16="http://schemas.microsoft.com/office/drawing/2014/main" xmlns="" id="{5519F587-488A-44CE-A49B-F44A8945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34763" y="3679075"/>
              <a:ext cx="514050" cy="514050"/>
            </a:xfrm>
            <a:prstGeom prst="rect">
              <a:avLst/>
            </a:prstGeom>
          </p:spPr>
        </p:pic>
      </p:grpSp>
      <p:sp>
        <p:nvSpPr>
          <p:cNvPr id="111" name="Овал 110">
            <a:extLst>
              <a:ext uri="{FF2B5EF4-FFF2-40B4-BE49-F238E27FC236}">
                <a16:creationId xmlns:a16="http://schemas.microsoft.com/office/drawing/2014/main" xmlns="" id="{80042699-5CEE-4296-88F8-CF0AEFEEB593}"/>
              </a:ext>
            </a:extLst>
          </p:cNvPr>
          <p:cNvSpPr/>
          <p:nvPr/>
        </p:nvSpPr>
        <p:spPr>
          <a:xfrm>
            <a:off x="4293562" y="2727493"/>
            <a:ext cx="2104688" cy="2104688"/>
          </a:xfrm>
          <a:prstGeom prst="ellipse">
            <a:avLst/>
          </a:prstGeom>
          <a:solidFill>
            <a:srgbClr val="CDD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68375" rtlCol="0" anchor="ctr"/>
          <a:lstStyle/>
          <a:p>
            <a:pPr algn="ctr"/>
            <a:r>
              <a:rPr lang="ru-RU" sz="2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</a:t>
            </a:r>
          </a:p>
          <a:p>
            <a:pPr algn="ctr"/>
            <a:r>
              <a:rPr lang="ru-RU" sz="2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СКОЛКОВО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06C6F79-2F04-FA77-F451-590187D814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30" y="698215"/>
            <a:ext cx="792826" cy="453044"/>
          </a:xfrm>
          <a:prstGeom prst="rect">
            <a:avLst/>
          </a:prstGeom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xmlns="" id="{4432E82E-2664-788D-D0CD-BCE7800CB2BD}"/>
              </a:ext>
            </a:extLst>
          </p:cNvPr>
          <p:cNvSpPr/>
          <p:nvPr/>
        </p:nvSpPr>
        <p:spPr>
          <a:xfrm>
            <a:off x="1457474" y="301341"/>
            <a:ext cx="7272808" cy="326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Меры поддержки для резидентов Фонда «Сколково»</a:t>
            </a:r>
            <a:endParaRPr lang="ru-RU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653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D2012C-F9F8-4AA6-8CEA-1A6C6FBA3643}"/>
              </a:ext>
            </a:extLst>
          </p:cNvPr>
          <p:cNvSpPr txBox="1"/>
          <p:nvPr/>
        </p:nvSpPr>
        <p:spPr>
          <a:xfrm>
            <a:off x="502926" y="1712414"/>
            <a:ext cx="9549854" cy="406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01929" fontAlgn="auto" hangingPunct="1">
              <a:spcBef>
                <a:spcPts val="0"/>
              </a:spcBef>
              <a:spcAft>
                <a:spcPts val="702"/>
              </a:spcAft>
              <a:buClrTx/>
              <a:buSzTx/>
              <a:defRPr/>
            </a:pPr>
            <a:r>
              <a:rPr lang="ru-RU" sz="2193" b="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участников проекта «Сколково» от РО Центр «Мой бизнес»</a:t>
            </a:r>
            <a:endParaRPr lang="ru-RU" b="1" dirty="0">
              <a:solidFill>
                <a:srgbClr val="562212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DC41EC3-707E-F4B3-EEEB-F7EE09D81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20" y="731418"/>
            <a:ext cx="767760" cy="438720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C55406AD-4836-0199-25DE-6FB81D4C7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619482"/>
              </p:ext>
            </p:extLst>
          </p:nvPr>
        </p:nvGraphicFramePr>
        <p:xfrm>
          <a:off x="502926" y="2220867"/>
          <a:ext cx="9549855" cy="425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285">
                  <a:extLst>
                    <a:ext uri="{9D8B030D-6E8A-4147-A177-3AD203B41FA5}">
                      <a16:colId xmlns:a16="http://schemas.microsoft.com/office/drawing/2014/main" xmlns="" val="1479860107"/>
                    </a:ext>
                  </a:extLst>
                </a:gridCol>
                <a:gridCol w="3183285">
                  <a:extLst>
                    <a:ext uri="{9D8B030D-6E8A-4147-A177-3AD203B41FA5}">
                      <a16:colId xmlns:a16="http://schemas.microsoft.com/office/drawing/2014/main" xmlns="" val="2978495872"/>
                    </a:ext>
                  </a:extLst>
                </a:gridCol>
                <a:gridCol w="3183285">
                  <a:extLst>
                    <a:ext uri="{9D8B030D-6E8A-4147-A177-3AD203B41FA5}">
                      <a16:colId xmlns:a16="http://schemas.microsoft.com/office/drawing/2014/main" xmlns="" val="125000601"/>
                    </a:ext>
                  </a:extLst>
                </a:gridCol>
              </a:tblGrid>
              <a:tr h="35570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Биомед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40094" marB="40094">
                    <a:solidFill>
                      <a:srgbClr val="ED53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Промтех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40094" marB="40094">
                    <a:solidFill>
                      <a:srgbClr val="ED53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Энерготех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40094" marB="40094">
                    <a:solidFill>
                      <a:srgbClr val="ED53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8025541"/>
                  </a:ext>
                </a:extLst>
              </a:tr>
              <a:tr h="389687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ООО «ОРТОПУНКТ»</a:t>
                      </a:r>
                    </a:p>
                    <a:p>
                      <a:pPr algn="l"/>
                      <a:endParaRPr lang="ru-RU" sz="2200" dirty="0">
                        <a:solidFill>
                          <a:srgbClr val="56221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40094" marB="400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«Рубин140»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400" b="0" dirty="0">
                        <a:solidFill>
                          <a:srgbClr val="56221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600" b="0" dirty="0" err="1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Мотран</a:t>
                      </a:r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400" b="0" dirty="0">
                        <a:solidFill>
                          <a:srgbClr val="56221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ПО «ГЕНЕЗИС»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400" b="0" dirty="0">
                        <a:solidFill>
                          <a:srgbClr val="56221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"НИЦ СКУД"</a:t>
                      </a:r>
                    </a:p>
                  </a:txBody>
                  <a:tcPr marL="80189" marR="80189" marT="40094" marB="400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l"/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ООО НПО «Цифровые Измерительные Трансформаторы»</a:t>
                      </a:r>
                    </a:p>
                    <a:p>
                      <a:pPr algn="l"/>
                      <a:endParaRPr lang="ru-RU" sz="1600" b="0" dirty="0">
                        <a:solidFill>
                          <a:srgbClr val="56221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ООО «КОМПРЕССОР-ГАЗ»</a:t>
                      </a:r>
                    </a:p>
                    <a:p>
                      <a:pPr algn="l"/>
                      <a:endParaRPr lang="ru-RU" sz="1600" b="0" dirty="0">
                        <a:solidFill>
                          <a:srgbClr val="56221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ООО «АКВА ЛАЙФ»</a:t>
                      </a:r>
                    </a:p>
                    <a:p>
                      <a:pPr algn="l"/>
                      <a:endParaRPr lang="ru-RU" sz="1600" b="0" dirty="0">
                        <a:solidFill>
                          <a:srgbClr val="56221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ООО «</a:t>
                      </a:r>
                      <a:r>
                        <a:rPr lang="ru-RU" sz="1600" b="0" dirty="0" err="1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Ультрапор</a:t>
                      </a:r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/>
                      <a:endParaRPr lang="ru-RU" sz="1600" b="0" dirty="0">
                        <a:solidFill>
                          <a:srgbClr val="56221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ООО «</a:t>
                      </a:r>
                      <a:r>
                        <a:rPr lang="ru-RU" sz="1600" b="0" dirty="0" err="1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Поликом</a:t>
                      </a:r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/>
                      <a:endParaRPr lang="ru-RU" sz="1600" b="0" dirty="0">
                        <a:solidFill>
                          <a:srgbClr val="56221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НТЦ «Арго»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1600" b="0" dirty="0">
                        <a:solidFill>
                          <a:srgbClr val="56221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0" baseline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rgbClr val="5622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«ЛАБОРАТОРИЯ РЗА</a:t>
                      </a:r>
                    </a:p>
                  </a:txBody>
                  <a:tcPr marL="80189" marR="80189" marT="40094" marB="4009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073482"/>
                  </a:ext>
                </a:extLst>
              </a:tr>
            </a:tbl>
          </a:graphicData>
        </a:graphic>
      </p:graphicFrame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xmlns="" id="{BABD0D79-8B52-20EB-B242-D5CEEEA8D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4" y="3601952"/>
            <a:ext cx="2402366" cy="29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8D1D2E-7C04-4EE7-0579-C83FEC73E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16" y="4347156"/>
            <a:ext cx="2482226" cy="226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xmlns="" id="{F85CE88C-E0AB-410D-1652-065097F14717}"/>
              </a:ext>
            </a:extLst>
          </p:cNvPr>
          <p:cNvSpPr/>
          <p:nvPr/>
        </p:nvSpPr>
        <p:spPr>
          <a:xfrm>
            <a:off x="1457474" y="301341"/>
            <a:ext cx="7272808" cy="326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Меры поддержки для резидентов Фонда «Сколково»</a:t>
            </a:r>
            <a:endParaRPr lang="ru-RU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89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10BA4D-01C5-4127-9E26-E1CA996DE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623" y="1299329"/>
            <a:ext cx="9909020" cy="576712"/>
          </a:xfrm>
        </p:spPr>
        <p:txBody>
          <a:bodyPr>
            <a:normAutofit/>
          </a:bodyPr>
          <a:lstStyle/>
          <a:p>
            <a:pPr marL="0" indent="0"/>
            <a:r>
              <a:rPr lang="ru-RU" sz="228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НТЦ "Арго"</a:t>
            </a:r>
          </a:p>
        </p:txBody>
      </p:sp>
      <p:sp>
        <p:nvSpPr>
          <p:cNvPr id="87" name="Инкубационные услуги…">
            <a:extLst>
              <a:ext uri="{FF2B5EF4-FFF2-40B4-BE49-F238E27FC236}">
                <a16:creationId xmlns:a16="http://schemas.microsoft.com/office/drawing/2014/main" xmlns="" id="{DAC0861B-E5F5-41BB-9950-DBFE0C391D3E}"/>
              </a:ext>
            </a:extLst>
          </p:cNvPr>
          <p:cNvSpPr/>
          <p:nvPr/>
        </p:nvSpPr>
        <p:spPr>
          <a:xfrm>
            <a:off x="1876486" y="4124754"/>
            <a:ext cx="1522586" cy="454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9399" tIns="59399" rIns="59399" bIns="59399" numCol="1" anchor="ctr">
            <a:spAutoFit/>
          </a:bodyPr>
          <a:lstStyle/>
          <a:p>
            <a:pPr algn="r"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16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Налоговые и</a:t>
            </a:r>
            <a:endParaRPr lang="en-US" sz="1169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16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таможенные льготы</a:t>
            </a:r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xmlns="" id="{8B2E3D8A-7B35-44C8-845B-827C4DA0ECEC}"/>
              </a:ext>
            </a:extLst>
          </p:cNvPr>
          <p:cNvGrpSpPr/>
          <p:nvPr/>
        </p:nvGrpSpPr>
        <p:grpSpPr>
          <a:xfrm>
            <a:off x="803991" y="4916750"/>
            <a:ext cx="1069181" cy="1230862"/>
            <a:chOff x="540363" y="3679075"/>
            <a:chExt cx="914400" cy="1052675"/>
          </a:xfrm>
        </p:grpSpPr>
        <p:pic>
          <p:nvPicPr>
            <p:cNvPr id="101" name="Рисунок 100" descr="Открытая ладонь">
              <a:extLst>
                <a:ext uri="{FF2B5EF4-FFF2-40B4-BE49-F238E27FC236}">
                  <a16:creationId xmlns:a16="http://schemas.microsoft.com/office/drawing/2014/main" xmlns="" id="{F789C246-ABCA-4AC8-8873-DFAAE4039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40363" y="3817350"/>
              <a:ext cx="914400" cy="914400"/>
            </a:xfrm>
            <a:prstGeom prst="rect">
              <a:avLst/>
            </a:prstGeom>
          </p:spPr>
        </p:pic>
        <p:pic>
          <p:nvPicPr>
            <p:cNvPr id="103" name="Рисунок 102" descr="Деньги">
              <a:extLst>
                <a:ext uri="{FF2B5EF4-FFF2-40B4-BE49-F238E27FC236}">
                  <a16:creationId xmlns:a16="http://schemas.microsoft.com/office/drawing/2014/main" xmlns="" id="{5519F587-488A-44CE-A49B-F44A8945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34763" y="3679075"/>
              <a:ext cx="514050" cy="514050"/>
            </a:xfrm>
            <a:prstGeom prst="rect">
              <a:avLst/>
            </a:prstGeom>
          </p:spPr>
        </p:pic>
      </p:grpSp>
      <p:sp>
        <p:nvSpPr>
          <p:cNvPr id="9" name="Объект 4">
            <a:extLst>
              <a:ext uri="{FF2B5EF4-FFF2-40B4-BE49-F238E27FC236}">
                <a16:creationId xmlns:a16="http://schemas.microsoft.com/office/drawing/2014/main" xmlns="" id="{60C79CAB-5E27-9278-D75C-67A9A48560CB}"/>
              </a:ext>
            </a:extLst>
          </p:cNvPr>
          <p:cNvSpPr txBox="1">
            <a:spLocks/>
          </p:cNvSpPr>
          <p:nvPr/>
        </p:nvSpPr>
        <p:spPr>
          <a:xfrm>
            <a:off x="509679" y="2505840"/>
            <a:ext cx="9672455" cy="3996765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105" dirty="0"/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xmlns="" id="{7CDAA9E8-ACAE-0C04-20AB-473D11F9A7D6}"/>
              </a:ext>
            </a:extLst>
          </p:cNvPr>
          <p:cNvSpPr txBox="1">
            <a:spLocks/>
          </p:cNvSpPr>
          <p:nvPr/>
        </p:nvSpPr>
        <p:spPr>
          <a:xfrm>
            <a:off x="504904" y="2420352"/>
            <a:ext cx="9672455" cy="3996765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105" dirty="0"/>
          </a:p>
          <a:p>
            <a:endParaRPr lang="ru-RU" sz="2105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C87E18-DEDA-5424-4D0E-AF1CBFE8D5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23" y="321068"/>
            <a:ext cx="926882" cy="5296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8B79D21-7DBC-E53A-9AE8-4599C7AD7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62" y="410619"/>
            <a:ext cx="1185934" cy="5178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5E2C59D-4089-E640-8041-D58A30493B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5" y="1924086"/>
            <a:ext cx="3252196" cy="43362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AD7534-B6C2-7B78-BC66-8195E2A6EFFD}"/>
              </a:ext>
            </a:extLst>
          </p:cNvPr>
          <p:cNvSpPr txBox="1"/>
          <p:nvPr/>
        </p:nvSpPr>
        <p:spPr>
          <a:xfrm>
            <a:off x="3844021" y="1847636"/>
            <a:ext cx="6342886" cy="540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>
              <a:buFontTx/>
              <a:buChar char="-"/>
            </a:pPr>
            <a:r>
              <a:rPr lang="ru-RU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основана в 1991 г.</a:t>
            </a:r>
          </a:p>
          <a:p>
            <a:pPr marL="250603" indent="-250603">
              <a:buFontTx/>
              <a:buChar char="-"/>
            </a:pPr>
            <a:r>
              <a:rPr lang="ru-RU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освещением “Арго” работает во многих городах России, включая Владимир, Смоленск, Анапу, Кстово, Сосновый Бор, Кисловодск и др. Также, продукт успешно работает в Ивановской области: Региональные трассы </a:t>
            </a:r>
            <a:r>
              <a:rPr lang="ru-RU" dirty="0" err="1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ДДХиТ</a:t>
            </a:r>
            <a:r>
              <a:rPr lang="ru-RU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Ивановской области; г. Фурманов; г. Заволжск (внедряется); г. Иваново (регулировка мощности светильников).</a:t>
            </a:r>
          </a:p>
          <a:p>
            <a:pPr marL="250603" indent="-250603">
              <a:buFontTx/>
              <a:buChar char="-"/>
            </a:pPr>
            <a:r>
              <a:rPr lang="ru-RU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реестр отечественного ПО</a:t>
            </a:r>
          </a:p>
          <a:p>
            <a:pPr marL="250603" indent="-250603">
              <a:buFontTx/>
              <a:buChar char="-"/>
            </a:pPr>
            <a:r>
              <a:rPr lang="ru-RU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 Центра «Мой бизнес»: участие в выставочных мероприятиях, например “Электрические Сети 2022” и “Армия 2023”, бизнес-миссии, реклама на радио, продвижение в интернете, консультации в получении грантов</a:t>
            </a:r>
          </a:p>
          <a:p>
            <a:pPr marL="250603" indent="-250603">
              <a:buFontTx/>
              <a:buChar char="-"/>
            </a:pPr>
            <a:r>
              <a:rPr lang="ru-RU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конкурса </a:t>
            </a:r>
            <a:r>
              <a:rPr lang="ru-RU" dirty="0" err="1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Энергопрорыв</a:t>
            </a:r>
            <a:r>
              <a:rPr lang="ru-RU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ru-RU" sz="1579" dirty="0">
                <a:solidFill>
                  <a:srgbClr val="5622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проектом «Интеллектуальные приборы учета </a:t>
            </a:r>
            <a:r>
              <a:rPr lang="ru-RU" sz="1579" dirty="0" err="1">
                <a:solidFill>
                  <a:srgbClr val="5622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SmartOn</a:t>
            </a:r>
            <a:r>
              <a:rPr lang="ru-RU" sz="1579" dirty="0">
                <a:solidFill>
                  <a:srgbClr val="5622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опциями встроенного веб-интерфейса, </a:t>
            </a:r>
            <a:r>
              <a:rPr lang="ru-RU" sz="1579" dirty="0" err="1">
                <a:solidFill>
                  <a:srgbClr val="5622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термоконтроля</a:t>
            </a:r>
            <a:r>
              <a:rPr lang="ru-RU" sz="1579" dirty="0">
                <a:solidFill>
                  <a:srgbClr val="5622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клемм и поддержки локализации хищений»</a:t>
            </a:r>
            <a:endParaRPr lang="ru-RU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0603" indent="-250603">
              <a:buFontTx/>
              <a:buChar char="-"/>
            </a:pPr>
            <a:r>
              <a:rPr lang="ru-RU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28.03.2023 получили статус участника проекта Сколково</a:t>
            </a:r>
          </a:p>
          <a:p>
            <a:pPr marL="250603" indent="-250603">
              <a:buFontTx/>
              <a:buChar char="-"/>
            </a:pPr>
            <a:r>
              <a:rPr lang="ru-RU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на доращивание (до 7 млн. рублей) от Сколково</a:t>
            </a:r>
          </a:p>
          <a:p>
            <a:pPr marL="250603" indent="-250603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866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10BA4D-01C5-4127-9E26-E1CA996DE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623" y="1299329"/>
            <a:ext cx="9909020" cy="576712"/>
          </a:xfrm>
        </p:spPr>
        <p:txBody>
          <a:bodyPr>
            <a:normAutofit/>
          </a:bodyPr>
          <a:lstStyle/>
          <a:p>
            <a:pPr marL="0" indent="0"/>
            <a:r>
              <a:rPr lang="ru-RU" sz="228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"</a:t>
            </a:r>
            <a:r>
              <a:rPr lang="ru-RU" sz="2280" dirty="0" err="1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Мотран</a:t>
            </a:r>
            <a:r>
              <a:rPr lang="ru-RU" sz="228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87" name="Инкубационные услуги…">
            <a:extLst>
              <a:ext uri="{FF2B5EF4-FFF2-40B4-BE49-F238E27FC236}">
                <a16:creationId xmlns:a16="http://schemas.microsoft.com/office/drawing/2014/main" xmlns="" id="{DAC0861B-E5F5-41BB-9950-DBFE0C391D3E}"/>
              </a:ext>
            </a:extLst>
          </p:cNvPr>
          <p:cNvSpPr/>
          <p:nvPr/>
        </p:nvSpPr>
        <p:spPr>
          <a:xfrm>
            <a:off x="1876486" y="4124754"/>
            <a:ext cx="1522586" cy="454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9399" tIns="59399" rIns="59399" bIns="59399" numCol="1" anchor="ctr">
            <a:spAutoFit/>
          </a:bodyPr>
          <a:lstStyle/>
          <a:p>
            <a:pPr algn="r"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16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Налоговые и</a:t>
            </a:r>
            <a:endParaRPr lang="en-US" sz="1169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 defTabSz="534606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16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таможенные льготы</a:t>
            </a:r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xmlns="" id="{8B2E3D8A-7B35-44C8-845B-827C4DA0ECEC}"/>
              </a:ext>
            </a:extLst>
          </p:cNvPr>
          <p:cNvGrpSpPr/>
          <p:nvPr/>
        </p:nvGrpSpPr>
        <p:grpSpPr>
          <a:xfrm>
            <a:off x="803991" y="4916750"/>
            <a:ext cx="1069181" cy="1230862"/>
            <a:chOff x="540363" y="3679075"/>
            <a:chExt cx="914400" cy="1052675"/>
          </a:xfrm>
        </p:grpSpPr>
        <p:pic>
          <p:nvPicPr>
            <p:cNvPr id="101" name="Рисунок 100" descr="Открытая ладонь">
              <a:extLst>
                <a:ext uri="{FF2B5EF4-FFF2-40B4-BE49-F238E27FC236}">
                  <a16:creationId xmlns:a16="http://schemas.microsoft.com/office/drawing/2014/main" xmlns="" id="{F789C246-ABCA-4AC8-8873-DFAAE4039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40363" y="3817350"/>
              <a:ext cx="914400" cy="914400"/>
            </a:xfrm>
            <a:prstGeom prst="rect">
              <a:avLst/>
            </a:prstGeom>
          </p:spPr>
        </p:pic>
        <p:pic>
          <p:nvPicPr>
            <p:cNvPr id="103" name="Рисунок 102" descr="Деньги">
              <a:extLst>
                <a:ext uri="{FF2B5EF4-FFF2-40B4-BE49-F238E27FC236}">
                  <a16:creationId xmlns:a16="http://schemas.microsoft.com/office/drawing/2014/main" xmlns="" id="{5519F587-488A-44CE-A49B-F44A8945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34763" y="3679075"/>
              <a:ext cx="514050" cy="514050"/>
            </a:xfrm>
            <a:prstGeom prst="rect">
              <a:avLst/>
            </a:prstGeom>
          </p:spPr>
        </p:pic>
      </p:grpSp>
      <p:sp>
        <p:nvSpPr>
          <p:cNvPr id="9" name="Объект 4">
            <a:extLst>
              <a:ext uri="{FF2B5EF4-FFF2-40B4-BE49-F238E27FC236}">
                <a16:creationId xmlns:a16="http://schemas.microsoft.com/office/drawing/2014/main" xmlns="" id="{60C79CAB-5E27-9278-D75C-67A9A48560CB}"/>
              </a:ext>
            </a:extLst>
          </p:cNvPr>
          <p:cNvSpPr txBox="1">
            <a:spLocks/>
          </p:cNvSpPr>
          <p:nvPr/>
        </p:nvSpPr>
        <p:spPr>
          <a:xfrm>
            <a:off x="509679" y="2505840"/>
            <a:ext cx="9672455" cy="3996765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105" dirty="0"/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xmlns="" id="{7CDAA9E8-ACAE-0C04-20AB-473D11F9A7D6}"/>
              </a:ext>
            </a:extLst>
          </p:cNvPr>
          <p:cNvSpPr txBox="1">
            <a:spLocks/>
          </p:cNvSpPr>
          <p:nvPr/>
        </p:nvSpPr>
        <p:spPr>
          <a:xfrm>
            <a:off x="504904" y="2420352"/>
            <a:ext cx="9672455" cy="3996765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105" dirty="0"/>
          </a:p>
          <a:p>
            <a:endParaRPr lang="ru-RU" sz="2105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C87E18-DEDA-5424-4D0E-AF1CBFE8D5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8" y="267549"/>
            <a:ext cx="926882" cy="5296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8B79D21-7DBC-E53A-9AE8-4599C7AD7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86" y="355768"/>
            <a:ext cx="997503" cy="4355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AB3721-1D7E-EE9F-32A0-A239DB17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637"/>
            <a:ext cx="4782957" cy="4143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BAB52C-9827-4418-2426-2CDC5BC7992F}"/>
              </a:ext>
            </a:extLst>
          </p:cNvPr>
          <p:cNvSpPr txBox="1"/>
          <p:nvPr/>
        </p:nvSpPr>
        <p:spPr>
          <a:xfrm>
            <a:off x="4748437" y="1987340"/>
            <a:ext cx="5463443" cy="498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>
              <a:buFontTx/>
              <a:buChar char="-"/>
            </a:pPr>
            <a:r>
              <a:rPr lang="ru-RU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получили грант «Старт-1» от ФСИ в размере 3 млн. рублей на разработку и создание опытного образца инновационной планетарной лебедки с применением собственной технологии нарезки барабана типа «Лебус» для использования в составе грузоподъемных машин </a:t>
            </a:r>
          </a:p>
          <a:p>
            <a:pPr marL="250603" indent="-250603">
              <a:buFontTx/>
              <a:buChar char="-"/>
            </a:pPr>
            <a:endParaRPr lang="ru-RU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0603" indent="-250603">
              <a:buFontTx/>
              <a:buChar char="-"/>
            </a:pPr>
            <a:r>
              <a:rPr lang="ru-RU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09.06.2023 получили статус участника проекта Сколково</a:t>
            </a:r>
          </a:p>
          <a:p>
            <a:pPr marL="250603" indent="-250603">
              <a:buFontTx/>
              <a:buChar char="-"/>
            </a:pPr>
            <a:endParaRPr lang="ru-RU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0603" indent="-250603">
              <a:buFontTx/>
              <a:buChar char="-"/>
            </a:pPr>
            <a:r>
              <a:rPr lang="ru-RU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компании: </a:t>
            </a:r>
            <a:r>
              <a:rPr lang="ru-RU" dirty="0" err="1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Клинцевский</a:t>
            </a:r>
            <a:r>
              <a:rPr lang="ru-RU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автокрановый завод, Галичский автокрановый завод, Камышинский крановый завод</a:t>
            </a:r>
          </a:p>
          <a:p>
            <a:pPr marL="250603" indent="-250603">
              <a:buFontTx/>
              <a:buChar char="-"/>
            </a:pPr>
            <a:endParaRPr lang="ru-RU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0603" indent="-250603">
              <a:buFontTx/>
              <a:buChar char="-"/>
            </a:pPr>
            <a:r>
              <a:rPr lang="ru-RU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ГОЗ, участие в выставке СТТ-23</a:t>
            </a:r>
          </a:p>
          <a:p>
            <a:pPr marL="250603" indent="-250603">
              <a:buFontTx/>
              <a:buChar char="-"/>
            </a:pPr>
            <a:endParaRPr lang="ru-RU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0603" indent="-250603">
              <a:buFontTx/>
              <a:buChar char="-"/>
            </a:pPr>
            <a:r>
              <a:rPr lang="ru-RU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«Мой бизнес» оказывает содействие с регистрацией патента</a:t>
            </a:r>
          </a:p>
          <a:p>
            <a:pPr marL="250603" indent="-250603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5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xmlns="" id="{356AC56F-0DBA-471F-E04F-B6250C9AB9FD}"/>
              </a:ext>
            </a:extLst>
          </p:cNvPr>
          <p:cNvSpPr txBox="1"/>
          <p:nvPr/>
        </p:nvSpPr>
        <p:spPr>
          <a:xfrm>
            <a:off x="1931771" y="870050"/>
            <a:ext cx="8432554" cy="918196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330736" marR="258367" algn="just">
              <a:lnSpc>
                <a:spcPct val="100000"/>
              </a:lnSpc>
              <a:spcBef>
                <a:spcPts val="100"/>
              </a:spcBef>
            </a:pPr>
            <a:r>
              <a:rPr lang="ru-RU" sz="1400" i="1" dirty="0">
                <a:solidFill>
                  <a:srgbClr val="562212"/>
                </a:solidFill>
              </a:rPr>
              <a:t>СМСП, зарегистрированные и осуществляющие свою деятельность на территории Ивановской области, либо СМСП из других регионов, имеющие обособленные подразделения и уплачивающие налоги в бюджет Ивановской области, самозанятые</a:t>
            </a:r>
          </a:p>
          <a:p>
            <a:pPr marL="330736" marR="258367" algn="just">
              <a:lnSpc>
                <a:spcPct val="100000"/>
              </a:lnSpc>
              <a:spcBef>
                <a:spcPts val="100"/>
              </a:spcBef>
            </a:pPr>
            <a:endParaRPr lang="ru-RU" sz="1600" i="1" dirty="0">
              <a:solidFill>
                <a:srgbClr val="562212"/>
              </a:solidFill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xmlns="" id="{D4A6CE3F-0A76-D839-62F5-DFFA9CE1D6C5}"/>
              </a:ext>
            </a:extLst>
          </p:cNvPr>
          <p:cNvSpPr/>
          <p:nvPr/>
        </p:nvSpPr>
        <p:spPr>
          <a:xfrm>
            <a:off x="1601490" y="253359"/>
            <a:ext cx="6912768" cy="561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МИКРОЗАЙМЫ</a:t>
            </a:r>
          </a:p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  </a:t>
            </a:r>
            <a:endParaRPr lang="ru-RU" strike="noStrike" spc="-1" dirty="0">
              <a:latin typeface="Arial"/>
            </a:endParaRPr>
          </a:p>
        </p:txBody>
      </p:sp>
      <p:grpSp>
        <p:nvGrpSpPr>
          <p:cNvPr id="27" name="Group 29">
            <a:extLst>
              <a:ext uri="{FF2B5EF4-FFF2-40B4-BE49-F238E27FC236}">
                <a16:creationId xmlns:a16="http://schemas.microsoft.com/office/drawing/2014/main" xmlns="" id="{6ECA8E21-45F1-0C1E-2695-675871CA7D73}"/>
              </a:ext>
            </a:extLst>
          </p:cNvPr>
          <p:cNvGrpSpPr/>
          <p:nvPr/>
        </p:nvGrpSpPr>
        <p:grpSpPr>
          <a:xfrm>
            <a:off x="218698" y="840267"/>
            <a:ext cx="1802087" cy="720037"/>
            <a:chOff x="230728" y="7605598"/>
            <a:chExt cx="4990726" cy="1318381"/>
          </a:xfrm>
        </p:grpSpPr>
        <p:sp>
          <p:nvSpPr>
            <p:cNvPr id="28" name="CustomShape 32">
              <a:extLst>
                <a:ext uri="{FF2B5EF4-FFF2-40B4-BE49-F238E27FC236}">
                  <a16:creationId xmlns:a16="http://schemas.microsoft.com/office/drawing/2014/main" xmlns="" id="{73C13CF5-A009-A298-EFFA-456511108C46}"/>
                </a:ext>
              </a:extLst>
            </p:cNvPr>
            <p:cNvSpPr/>
            <p:nvPr/>
          </p:nvSpPr>
          <p:spPr>
            <a:xfrm>
              <a:off x="230728" y="7646194"/>
              <a:ext cx="4990726" cy="1277785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CustomShape 34">
              <a:extLst>
                <a:ext uri="{FF2B5EF4-FFF2-40B4-BE49-F238E27FC236}">
                  <a16:creationId xmlns:a16="http://schemas.microsoft.com/office/drawing/2014/main" xmlns="" id="{318F4109-4520-E302-F2F8-D4494CB39AEE}"/>
                </a:ext>
              </a:extLst>
            </p:cNvPr>
            <p:cNvSpPr/>
            <p:nvPr/>
          </p:nvSpPr>
          <p:spPr>
            <a:xfrm>
              <a:off x="600380" y="7605598"/>
              <a:ext cx="4251419" cy="1140909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Целевая аудитория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1A209D8-32F5-5681-2F96-B3F13654D699}"/>
              </a:ext>
            </a:extLst>
          </p:cNvPr>
          <p:cNvGrpSpPr/>
          <p:nvPr/>
        </p:nvGrpSpPr>
        <p:grpSpPr>
          <a:xfrm>
            <a:off x="223381" y="1751407"/>
            <a:ext cx="1802087" cy="586181"/>
            <a:chOff x="230728" y="7646194"/>
            <a:chExt cx="4990726" cy="1277785"/>
          </a:xfrm>
        </p:grpSpPr>
        <p:sp>
          <p:nvSpPr>
            <p:cNvPr id="31" name="CustomShape 32">
              <a:extLst>
                <a:ext uri="{FF2B5EF4-FFF2-40B4-BE49-F238E27FC236}">
                  <a16:creationId xmlns:a16="http://schemas.microsoft.com/office/drawing/2014/main" xmlns="" id="{DF1D8DA4-DE4E-73DB-A656-654D8C681C9D}"/>
                </a:ext>
              </a:extLst>
            </p:cNvPr>
            <p:cNvSpPr/>
            <p:nvPr/>
          </p:nvSpPr>
          <p:spPr>
            <a:xfrm>
              <a:off x="230728" y="7646194"/>
              <a:ext cx="4990726" cy="1277785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2" name="CustomShape 34">
              <a:extLst>
                <a:ext uri="{FF2B5EF4-FFF2-40B4-BE49-F238E27FC236}">
                  <a16:creationId xmlns:a16="http://schemas.microsoft.com/office/drawing/2014/main" xmlns="" id="{BD74EA32-466F-800B-330C-500CEDAA2DED}"/>
                </a:ext>
              </a:extLst>
            </p:cNvPr>
            <p:cNvSpPr/>
            <p:nvPr/>
          </p:nvSpPr>
          <p:spPr>
            <a:xfrm>
              <a:off x="600381" y="7720537"/>
              <a:ext cx="4251420" cy="911030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Цель</a:t>
              </a:r>
            </a:p>
          </p:txBody>
        </p:sp>
      </p:grpSp>
      <p:grpSp>
        <p:nvGrpSpPr>
          <p:cNvPr id="33" name="Group 29">
            <a:extLst>
              <a:ext uri="{FF2B5EF4-FFF2-40B4-BE49-F238E27FC236}">
                <a16:creationId xmlns:a16="http://schemas.microsoft.com/office/drawing/2014/main" xmlns="" id="{DFB66173-3E3B-2782-F5F0-7D1DE684B742}"/>
              </a:ext>
            </a:extLst>
          </p:cNvPr>
          <p:cNvGrpSpPr/>
          <p:nvPr/>
        </p:nvGrpSpPr>
        <p:grpSpPr>
          <a:xfrm>
            <a:off x="99810" y="2426038"/>
            <a:ext cx="1935564" cy="586181"/>
            <a:chOff x="-138925" y="7646194"/>
            <a:chExt cx="5360379" cy="1277785"/>
          </a:xfrm>
        </p:grpSpPr>
        <p:sp>
          <p:nvSpPr>
            <p:cNvPr id="34" name="CustomShape 32">
              <a:extLst>
                <a:ext uri="{FF2B5EF4-FFF2-40B4-BE49-F238E27FC236}">
                  <a16:creationId xmlns:a16="http://schemas.microsoft.com/office/drawing/2014/main" xmlns="" id="{6D6DE89A-E6B8-3B10-EE86-0CB7716018D4}"/>
                </a:ext>
              </a:extLst>
            </p:cNvPr>
            <p:cNvSpPr/>
            <p:nvPr/>
          </p:nvSpPr>
          <p:spPr>
            <a:xfrm>
              <a:off x="230728" y="7646194"/>
              <a:ext cx="4990726" cy="1277785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CustomShape 34">
              <a:extLst>
                <a:ext uri="{FF2B5EF4-FFF2-40B4-BE49-F238E27FC236}">
                  <a16:creationId xmlns:a16="http://schemas.microsoft.com/office/drawing/2014/main" xmlns="" id="{7743366D-99A4-EAFF-3BB8-913E346E26AE}"/>
                </a:ext>
              </a:extLst>
            </p:cNvPr>
            <p:cNvSpPr/>
            <p:nvPr/>
          </p:nvSpPr>
          <p:spPr>
            <a:xfrm>
              <a:off x="-138925" y="7785750"/>
              <a:ext cx="5332942" cy="911030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pc="-1" dirty="0">
                  <a:solidFill>
                    <a:schemeClr val="bg1"/>
                  </a:solidFill>
                  <a:latin typeface="Arial"/>
                </a:rPr>
                <a:t>Сумма, срок</a:t>
              </a:r>
              <a:endParaRPr lang="ru-RU" sz="200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</p:grpSp>
      <p:grpSp>
        <p:nvGrpSpPr>
          <p:cNvPr id="39" name="Group 29">
            <a:extLst>
              <a:ext uri="{FF2B5EF4-FFF2-40B4-BE49-F238E27FC236}">
                <a16:creationId xmlns:a16="http://schemas.microsoft.com/office/drawing/2014/main" xmlns="" id="{1E10110E-1F9D-C5E1-256E-B6AF3EA46018}"/>
              </a:ext>
            </a:extLst>
          </p:cNvPr>
          <p:cNvGrpSpPr/>
          <p:nvPr/>
        </p:nvGrpSpPr>
        <p:grpSpPr>
          <a:xfrm>
            <a:off x="233287" y="3268514"/>
            <a:ext cx="1802087" cy="586181"/>
            <a:chOff x="230728" y="7646194"/>
            <a:chExt cx="4990726" cy="1277785"/>
          </a:xfrm>
        </p:grpSpPr>
        <p:sp>
          <p:nvSpPr>
            <p:cNvPr id="40" name="CustomShape 32">
              <a:extLst>
                <a:ext uri="{FF2B5EF4-FFF2-40B4-BE49-F238E27FC236}">
                  <a16:creationId xmlns:a16="http://schemas.microsoft.com/office/drawing/2014/main" xmlns="" id="{54FE8903-BA3F-7AC8-98FB-49BEE77E5C82}"/>
                </a:ext>
              </a:extLst>
            </p:cNvPr>
            <p:cNvSpPr/>
            <p:nvPr/>
          </p:nvSpPr>
          <p:spPr>
            <a:xfrm>
              <a:off x="230728" y="7646194"/>
              <a:ext cx="4990726" cy="1277785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CustomShape 34">
              <a:extLst>
                <a:ext uri="{FF2B5EF4-FFF2-40B4-BE49-F238E27FC236}">
                  <a16:creationId xmlns:a16="http://schemas.microsoft.com/office/drawing/2014/main" xmlns="" id="{559B05E3-5056-28A4-4837-FD85E4A4D23C}"/>
                </a:ext>
              </a:extLst>
            </p:cNvPr>
            <p:cNvSpPr/>
            <p:nvPr/>
          </p:nvSpPr>
          <p:spPr>
            <a:xfrm>
              <a:off x="600381" y="7720537"/>
              <a:ext cx="4251420" cy="911030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pc="-1" dirty="0">
                  <a:solidFill>
                    <a:schemeClr val="bg1"/>
                  </a:solidFill>
                  <a:latin typeface="Arial"/>
                </a:rPr>
                <a:t>Ставка</a:t>
              </a:r>
              <a:endParaRPr lang="ru-RU" sz="200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</p:grpSp>
      <p:grpSp>
        <p:nvGrpSpPr>
          <p:cNvPr id="42" name="Group 29">
            <a:extLst>
              <a:ext uri="{FF2B5EF4-FFF2-40B4-BE49-F238E27FC236}">
                <a16:creationId xmlns:a16="http://schemas.microsoft.com/office/drawing/2014/main" xmlns="" id="{5147209B-E1DB-A1B2-7DE4-F5382FA11CC5}"/>
              </a:ext>
            </a:extLst>
          </p:cNvPr>
          <p:cNvGrpSpPr/>
          <p:nvPr/>
        </p:nvGrpSpPr>
        <p:grpSpPr>
          <a:xfrm>
            <a:off x="205084" y="4204069"/>
            <a:ext cx="1810702" cy="586181"/>
            <a:chOff x="230728" y="7646194"/>
            <a:chExt cx="4990726" cy="1277785"/>
          </a:xfrm>
        </p:grpSpPr>
        <p:sp>
          <p:nvSpPr>
            <p:cNvPr id="43" name="CustomShape 32">
              <a:extLst>
                <a:ext uri="{FF2B5EF4-FFF2-40B4-BE49-F238E27FC236}">
                  <a16:creationId xmlns:a16="http://schemas.microsoft.com/office/drawing/2014/main" xmlns="" id="{020CAA9A-AEA7-1B04-B48B-F3AF80A75C6C}"/>
                </a:ext>
              </a:extLst>
            </p:cNvPr>
            <p:cNvSpPr/>
            <p:nvPr/>
          </p:nvSpPr>
          <p:spPr>
            <a:xfrm>
              <a:off x="230728" y="7646194"/>
              <a:ext cx="4990726" cy="1277785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CustomShape 34">
              <a:extLst>
                <a:ext uri="{FF2B5EF4-FFF2-40B4-BE49-F238E27FC236}">
                  <a16:creationId xmlns:a16="http://schemas.microsoft.com/office/drawing/2014/main" xmlns="" id="{792BA491-478E-3FE3-EAE7-4B6B41F8B22E}"/>
                </a:ext>
              </a:extLst>
            </p:cNvPr>
            <p:cNvSpPr/>
            <p:nvPr/>
          </p:nvSpPr>
          <p:spPr>
            <a:xfrm>
              <a:off x="230728" y="7720538"/>
              <a:ext cx="4966981" cy="911030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pc="-1" dirty="0">
                  <a:solidFill>
                    <a:schemeClr val="bg1"/>
                  </a:solidFill>
                  <a:latin typeface="Arial"/>
                </a:rPr>
                <a:t>Обеспечение</a:t>
              </a:r>
              <a:endParaRPr lang="ru-RU" sz="200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</p:grpSp>
      <p:grpSp>
        <p:nvGrpSpPr>
          <p:cNvPr id="45" name="Group 29">
            <a:extLst>
              <a:ext uri="{FF2B5EF4-FFF2-40B4-BE49-F238E27FC236}">
                <a16:creationId xmlns:a16="http://schemas.microsoft.com/office/drawing/2014/main" xmlns="" id="{B0D56F2F-1BBF-9A79-1C90-79DD5129F259}"/>
              </a:ext>
            </a:extLst>
          </p:cNvPr>
          <p:cNvGrpSpPr/>
          <p:nvPr/>
        </p:nvGrpSpPr>
        <p:grpSpPr>
          <a:xfrm>
            <a:off x="191597" y="5086564"/>
            <a:ext cx="1802087" cy="586181"/>
            <a:chOff x="230728" y="7646194"/>
            <a:chExt cx="4990726" cy="1277785"/>
          </a:xfrm>
        </p:grpSpPr>
        <p:sp>
          <p:nvSpPr>
            <p:cNvPr id="46" name="CustomShape 32">
              <a:extLst>
                <a:ext uri="{FF2B5EF4-FFF2-40B4-BE49-F238E27FC236}">
                  <a16:creationId xmlns:a16="http://schemas.microsoft.com/office/drawing/2014/main" xmlns="" id="{16184DA2-565E-AE68-5074-54EA6847162B}"/>
                </a:ext>
              </a:extLst>
            </p:cNvPr>
            <p:cNvSpPr/>
            <p:nvPr/>
          </p:nvSpPr>
          <p:spPr>
            <a:xfrm>
              <a:off x="230728" y="7646194"/>
              <a:ext cx="4990726" cy="1277785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CustomShape 34">
              <a:extLst>
                <a:ext uri="{FF2B5EF4-FFF2-40B4-BE49-F238E27FC236}">
                  <a16:creationId xmlns:a16="http://schemas.microsoft.com/office/drawing/2014/main" xmlns="" id="{9160DC3B-6C7A-3591-23C6-06837B6FD231}"/>
                </a:ext>
              </a:extLst>
            </p:cNvPr>
            <p:cNvSpPr/>
            <p:nvPr/>
          </p:nvSpPr>
          <p:spPr>
            <a:xfrm>
              <a:off x="600381" y="7720537"/>
              <a:ext cx="4251420" cy="911031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Платежи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xmlns="" id="{3A736598-2DEA-9674-1499-3FCCB9741BC6}"/>
              </a:ext>
            </a:extLst>
          </p:cNvPr>
          <p:cNvGrpSpPr/>
          <p:nvPr/>
        </p:nvGrpSpPr>
        <p:grpSpPr>
          <a:xfrm>
            <a:off x="173634" y="6006949"/>
            <a:ext cx="1851834" cy="1115764"/>
            <a:chOff x="93742" y="7682505"/>
            <a:chExt cx="5128496" cy="1280455"/>
          </a:xfrm>
        </p:grpSpPr>
        <p:sp>
          <p:nvSpPr>
            <p:cNvPr id="49" name="CustomShape 32">
              <a:extLst>
                <a:ext uri="{FF2B5EF4-FFF2-40B4-BE49-F238E27FC236}">
                  <a16:creationId xmlns:a16="http://schemas.microsoft.com/office/drawing/2014/main" xmlns="" id="{BEBFF946-D8CE-F32B-8CDD-BDF303C44405}"/>
                </a:ext>
              </a:extLst>
            </p:cNvPr>
            <p:cNvSpPr/>
            <p:nvPr/>
          </p:nvSpPr>
          <p:spPr>
            <a:xfrm>
              <a:off x="231512" y="7685175"/>
              <a:ext cx="4990726" cy="1277785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CustomShape 34">
              <a:extLst>
                <a:ext uri="{FF2B5EF4-FFF2-40B4-BE49-F238E27FC236}">
                  <a16:creationId xmlns:a16="http://schemas.microsoft.com/office/drawing/2014/main" xmlns="" id="{DD09ED5E-2802-122D-75BE-9BADED4D704D}"/>
                </a:ext>
              </a:extLst>
            </p:cNvPr>
            <p:cNvSpPr/>
            <p:nvPr/>
          </p:nvSpPr>
          <p:spPr>
            <a:xfrm>
              <a:off x="93742" y="7682505"/>
              <a:ext cx="5090223" cy="114613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1400" strike="noStrike" spc="-1" dirty="0">
                  <a:solidFill>
                    <a:schemeClr val="bg1"/>
                  </a:solidFill>
                  <a:latin typeface="Arial"/>
                </a:rPr>
                <a:t>ОСНОВНЫЕ КРИТЕРИИ ПРИОРИТЕТНЫХ ПРОЕКТОВ</a:t>
              </a:r>
            </a:p>
          </p:txBody>
        </p:sp>
      </p:grpSp>
      <p:sp>
        <p:nvSpPr>
          <p:cNvPr id="56" name="object 4">
            <a:extLst>
              <a:ext uri="{FF2B5EF4-FFF2-40B4-BE49-F238E27FC236}">
                <a16:creationId xmlns:a16="http://schemas.microsoft.com/office/drawing/2014/main" xmlns="" id="{44A729EF-6ACD-1D71-533E-5A832233700A}"/>
              </a:ext>
            </a:extLst>
          </p:cNvPr>
          <p:cNvSpPr txBox="1"/>
          <p:nvPr/>
        </p:nvSpPr>
        <p:spPr>
          <a:xfrm>
            <a:off x="1951822" y="1835252"/>
            <a:ext cx="8432554" cy="443707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330736" marR="258367" algn="just">
              <a:lnSpc>
                <a:spcPct val="100000"/>
              </a:lnSpc>
              <a:spcBef>
                <a:spcPts val="100"/>
              </a:spcBef>
            </a:pPr>
            <a:r>
              <a:rPr lang="ru-RU" sz="1400" i="1" dirty="0">
                <a:solidFill>
                  <a:srgbClr val="562212"/>
                </a:solidFill>
              </a:rPr>
              <a:t>Пополнение оборотных средств, инвестиционные цели, рефинансирование кредитов, лизинга</a:t>
            </a:r>
            <a:endParaRPr lang="ru-RU" sz="1600" i="1" dirty="0">
              <a:solidFill>
                <a:srgbClr val="562212"/>
              </a:solidFill>
            </a:endParaRP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xmlns="" id="{07D87780-46B9-9DEB-8EEA-FE6EA4428037}"/>
              </a:ext>
            </a:extLst>
          </p:cNvPr>
          <p:cNvSpPr txBox="1"/>
          <p:nvPr/>
        </p:nvSpPr>
        <p:spPr>
          <a:xfrm>
            <a:off x="1993684" y="2563130"/>
            <a:ext cx="8102483" cy="487309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330736" marR="258367" algn="just">
              <a:lnSpc>
                <a:spcPct val="100000"/>
              </a:lnSpc>
              <a:spcBef>
                <a:spcPts val="100"/>
              </a:spcBef>
            </a:pPr>
            <a:r>
              <a:rPr lang="ru-RU" sz="1400" i="1" dirty="0">
                <a:solidFill>
                  <a:srgbClr val="562212"/>
                </a:solidFill>
              </a:rPr>
              <a:t>До 3,0 миллионов рублей до 3 лет</a:t>
            </a:r>
          </a:p>
          <a:p>
            <a:pPr marL="330736" marR="258367" algn="just">
              <a:lnSpc>
                <a:spcPct val="100000"/>
              </a:lnSpc>
              <a:spcBef>
                <a:spcPts val="100"/>
              </a:spcBef>
            </a:pPr>
            <a:endParaRPr lang="ru-RU" sz="1600" i="1" dirty="0">
              <a:solidFill>
                <a:srgbClr val="562212"/>
              </a:solidFill>
            </a:endParaRPr>
          </a:p>
        </p:txBody>
      </p:sp>
      <p:sp>
        <p:nvSpPr>
          <p:cNvPr id="59" name="object 4">
            <a:extLst>
              <a:ext uri="{FF2B5EF4-FFF2-40B4-BE49-F238E27FC236}">
                <a16:creationId xmlns:a16="http://schemas.microsoft.com/office/drawing/2014/main" xmlns="" id="{D8E6AD39-812B-122F-3A54-4D410F24F1BE}"/>
              </a:ext>
            </a:extLst>
          </p:cNvPr>
          <p:cNvSpPr txBox="1"/>
          <p:nvPr/>
        </p:nvSpPr>
        <p:spPr>
          <a:xfrm>
            <a:off x="1932578" y="3490844"/>
            <a:ext cx="8471042" cy="228264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330736" marR="258367" algn="just">
              <a:lnSpc>
                <a:spcPct val="100000"/>
              </a:lnSpc>
              <a:spcBef>
                <a:spcPts val="100"/>
              </a:spcBef>
            </a:pPr>
            <a:r>
              <a:rPr lang="ru-RU" sz="1400" i="1" dirty="0">
                <a:solidFill>
                  <a:srgbClr val="562212"/>
                </a:solidFill>
              </a:rPr>
              <a:t>От 2,5% годовых и не выше 7,5% годовых</a:t>
            </a:r>
          </a:p>
        </p:txBody>
      </p:sp>
      <p:sp>
        <p:nvSpPr>
          <p:cNvPr id="60" name="object 4">
            <a:extLst>
              <a:ext uri="{FF2B5EF4-FFF2-40B4-BE49-F238E27FC236}">
                <a16:creationId xmlns:a16="http://schemas.microsoft.com/office/drawing/2014/main" xmlns="" id="{C06C5D4E-63B4-3D3C-817E-E1E6ED49F8FC}"/>
              </a:ext>
            </a:extLst>
          </p:cNvPr>
          <p:cNvSpPr txBox="1"/>
          <p:nvPr/>
        </p:nvSpPr>
        <p:spPr>
          <a:xfrm>
            <a:off x="1931771" y="4224715"/>
            <a:ext cx="8432554" cy="443707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330736" marR="258367" algn="just">
              <a:lnSpc>
                <a:spcPct val="100000"/>
              </a:lnSpc>
              <a:spcBef>
                <a:spcPts val="100"/>
              </a:spcBef>
            </a:pPr>
            <a:r>
              <a:rPr lang="ru-RU" sz="1400" i="1" dirty="0">
                <a:solidFill>
                  <a:srgbClr val="562212"/>
                </a:solidFill>
              </a:rPr>
              <a:t>Залог имущества (недвижимость, транспорт, оборудование), поручительство третьих лиц, при сумме займа до 500 тыс. руб.  - только поручительство </a:t>
            </a:r>
            <a:endParaRPr lang="ru-RU" sz="1600" i="1" dirty="0">
              <a:solidFill>
                <a:srgbClr val="562212"/>
              </a:solidFill>
            </a:endParaRPr>
          </a:p>
        </p:txBody>
      </p:sp>
      <p:sp>
        <p:nvSpPr>
          <p:cNvPr id="61" name="object 4">
            <a:extLst>
              <a:ext uri="{FF2B5EF4-FFF2-40B4-BE49-F238E27FC236}">
                <a16:creationId xmlns:a16="http://schemas.microsoft.com/office/drawing/2014/main" xmlns="" id="{BCF48FB1-6420-F1B0-DE57-9A6E52F61DE5}"/>
              </a:ext>
            </a:extLst>
          </p:cNvPr>
          <p:cNvSpPr txBox="1"/>
          <p:nvPr/>
        </p:nvSpPr>
        <p:spPr>
          <a:xfrm>
            <a:off x="1931771" y="5141722"/>
            <a:ext cx="8432554" cy="443707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330736" marR="258367" algn="just">
              <a:lnSpc>
                <a:spcPct val="100000"/>
              </a:lnSpc>
              <a:spcBef>
                <a:spcPts val="100"/>
              </a:spcBef>
            </a:pPr>
            <a:r>
              <a:rPr lang="ru-RU" sz="1400" i="1" dirty="0">
                <a:solidFill>
                  <a:srgbClr val="562212"/>
                </a:solidFill>
              </a:rPr>
              <a:t>Дифференцированный график, возможна отсрочка по погашению основного долга 6 месяцев , комиссии отсутствуют </a:t>
            </a:r>
            <a:endParaRPr lang="ru-RU" sz="1600" i="1" dirty="0">
              <a:solidFill>
                <a:srgbClr val="562212"/>
              </a:solidFill>
            </a:endParaRPr>
          </a:p>
        </p:txBody>
      </p:sp>
      <p:sp>
        <p:nvSpPr>
          <p:cNvPr id="62" name="object 4">
            <a:extLst>
              <a:ext uri="{FF2B5EF4-FFF2-40B4-BE49-F238E27FC236}">
                <a16:creationId xmlns:a16="http://schemas.microsoft.com/office/drawing/2014/main" xmlns="" id="{6C48EBBF-BECE-098D-DE9B-19966D0A1FE3}"/>
              </a:ext>
            </a:extLst>
          </p:cNvPr>
          <p:cNvSpPr txBox="1"/>
          <p:nvPr/>
        </p:nvSpPr>
        <p:spPr>
          <a:xfrm>
            <a:off x="2287350" y="6106928"/>
            <a:ext cx="8432554" cy="918132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defTabSz="801929" fontAlgn="auto" hangingPunct="1">
              <a:lnSpc>
                <a:spcPct val="107000"/>
              </a:lnSpc>
              <a:spcBef>
                <a:spcPts val="0"/>
              </a:spcBef>
              <a:spcAft>
                <a:spcPts val="351"/>
              </a:spcAft>
              <a:buClrTx/>
              <a:buSzTx/>
            </a:pPr>
            <a:r>
              <a:rPr lang="ru-RU" sz="1400" i="1" dirty="0">
                <a:solidFill>
                  <a:srgbClr val="562212"/>
                </a:solidFill>
              </a:rPr>
              <a:t>Резиденты ТОСЭР «Южа», «Наволоки» экспортеры, женщины – самозанятые, индивидуальные предприниматели – женщины собственник предприятия - женщина и она же  - его директор, члены сельхозкооперативов, социальные предприниматели и  об этом есть сведения в Реестре СМСП, предприниматели и самозанятые в сфере туризма, экологии или спорта</a:t>
            </a:r>
            <a:endParaRPr lang="ru-RU" sz="1600" i="1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3">
            <a:extLst>
              <a:ext uri="{FF2B5EF4-FFF2-40B4-BE49-F238E27FC236}">
                <a16:creationId xmlns:a16="http://schemas.microsoft.com/office/drawing/2014/main" xmlns="" id="{E9FE3B2D-658E-8C4C-9447-66439E12A351}"/>
              </a:ext>
            </a:extLst>
          </p:cNvPr>
          <p:cNvSpPr txBox="1"/>
          <p:nvPr/>
        </p:nvSpPr>
        <p:spPr>
          <a:xfrm>
            <a:off x="1596029" y="338128"/>
            <a:ext cx="7499753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самозанятых и начинающих предпринимателей </a:t>
            </a:r>
            <a:endParaRPr lang="en-US" sz="20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stomShape 7">
            <a:extLst>
              <a:ext uri="{FF2B5EF4-FFF2-40B4-BE49-F238E27FC236}">
                <a16:creationId xmlns:a16="http://schemas.microsoft.com/office/drawing/2014/main" xmlns="" id="{1DD11AC4-82C3-788B-F198-08B50D7C8EF7}"/>
              </a:ext>
            </a:extLst>
          </p:cNvPr>
          <p:cNvSpPr/>
          <p:nvPr/>
        </p:nvSpPr>
        <p:spPr>
          <a:xfrm>
            <a:off x="620632" y="1462217"/>
            <a:ext cx="4639544" cy="378565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0BE4DC-4A51-C9BE-659C-D38B00B4D7C0}"/>
              </a:ext>
            </a:extLst>
          </p:cNvPr>
          <p:cNvSpPr txBox="1"/>
          <p:nvPr/>
        </p:nvSpPr>
        <p:spPr>
          <a:xfrm>
            <a:off x="735013" y="1462217"/>
            <a:ext cx="3623216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МФЦ для бизнеса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560D0C-6C93-EBCE-F3B2-0B7E4C75F577}"/>
              </a:ext>
            </a:extLst>
          </p:cNvPr>
          <p:cNvSpPr txBox="1"/>
          <p:nvPr/>
        </p:nvSpPr>
        <p:spPr>
          <a:xfrm>
            <a:off x="521370" y="2144596"/>
            <a:ext cx="6442209" cy="349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562212"/>
                </a:solidFill>
              </a:rPr>
              <a:t>Регистрация ИП и ООО:</a:t>
            </a:r>
          </a:p>
          <a:p>
            <a:pPr lvl="0"/>
            <a:endParaRPr lang="ru-RU" sz="1700" dirty="0">
              <a:solidFill>
                <a:srgbClr val="562212"/>
              </a:solidFill>
            </a:endParaRPr>
          </a:p>
          <a:p>
            <a:pPr lvl="0"/>
            <a:r>
              <a:rPr lang="ru-RU" sz="1700" dirty="0">
                <a:solidFill>
                  <a:srgbClr val="562212"/>
                </a:solidFill>
              </a:rPr>
              <a:t>              • без госпошлины</a:t>
            </a:r>
          </a:p>
          <a:p>
            <a:r>
              <a:rPr lang="ru-RU" sz="1700" dirty="0">
                <a:solidFill>
                  <a:srgbClr val="562212"/>
                </a:solidFill>
              </a:rPr>
              <a:t>              • без посещения налогового органа</a:t>
            </a:r>
          </a:p>
          <a:p>
            <a:r>
              <a:rPr lang="ru-RU" sz="1700" dirty="0">
                <a:solidFill>
                  <a:srgbClr val="562212"/>
                </a:solidFill>
              </a:rPr>
              <a:t>              • от 3 рабочих дней</a:t>
            </a:r>
          </a:p>
          <a:p>
            <a:pPr lvl="0"/>
            <a:r>
              <a:rPr lang="ru-RU" sz="1700" dirty="0">
                <a:solidFill>
                  <a:srgbClr val="562212"/>
                </a:solidFill>
              </a:rPr>
              <a:t>              • ЭЦП ФНС при открытии счета в банке бесплатно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700" dirty="0">
              <a:solidFill>
                <a:srgbClr val="56221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562212"/>
                </a:solidFill>
              </a:rPr>
              <a:t>Регистрация самозанятости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dirty="0">
              <a:solidFill>
                <a:srgbClr val="56221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562212"/>
                </a:solidFill>
              </a:rPr>
              <a:t>Внесение изменений в ЕГРИП и ЕГРЮЛ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dirty="0">
              <a:solidFill>
                <a:srgbClr val="56221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562212"/>
                </a:solidFill>
              </a:rPr>
              <a:t> Закрытие ИП </a:t>
            </a:r>
          </a:p>
          <a:p>
            <a:endParaRPr lang="ru-RU" sz="1700" dirty="0"/>
          </a:p>
          <a:p>
            <a:pPr lvl="0"/>
            <a:endParaRPr lang="ru-RU" sz="17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363444-B764-4C9A-8DEB-4FC2359DB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79" y="3725266"/>
            <a:ext cx="3519919" cy="2339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2842F1E5-3690-3D79-19D4-D7CF09FF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45" y="864062"/>
            <a:ext cx="3509388" cy="2339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110C115F-9A2C-A967-9C1B-34F9830E1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25" y="4911214"/>
            <a:ext cx="3387178" cy="237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xmlns="" id="{D4A6CE3F-0A76-D839-62F5-DFFA9CE1D6C5}"/>
              </a:ext>
            </a:extLst>
          </p:cNvPr>
          <p:cNvSpPr/>
          <p:nvPr/>
        </p:nvSpPr>
        <p:spPr>
          <a:xfrm>
            <a:off x="1601490" y="253359"/>
            <a:ext cx="6912768" cy="561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Центр гарантийной поддержки</a:t>
            </a:r>
          </a:p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  </a:t>
            </a:r>
            <a:endParaRPr lang="ru-RU" strike="noStrike" spc="-1" dirty="0">
              <a:latin typeface="Arial"/>
            </a:endParaRPr>
          </a:p>
        </p:txBody>
      </p:sp>
      <p:grpSp>
        <p:nvGrpSpPr>
          <p:cNvPr id="6" name="Group 29">
            <a:extLst>
              <a:ext uri="{FF2B5EF4-FFF2-40B4-BE49-F238E27FC236}">
                <a16:creationId xmlns:a16="http://schemas.microsoft.com/office/drawing/2014/main" xmlns="" id="{1E9AA46B-9D91-B3BE-71A9-52CA806D2AA7}"/>
              </a:ext>
            </a:extLst>
          </p:cNvPr>
          <p:cNvGrpSpPr/>
          <p:nvPr/>
        </p:nvGrpSpPr>
        <p:grpSpPr>
          <a:xfrm>
            <a:off x="809402" y="798146"/>
            <a:ext cx="4754117" cy="504612"/>
            <a:chOff x="400220" y="2576298"/>
            <a:chExt cx="4990727" cy="1277784"/>
          </a:xfrm>
        </p:grpSpPr>
        <p:sp>
          <p:nvSpPr>
            <p:cNvPr id="7" name="CustomShape 32">
              <a:extLst>
                <a:ext uri="{FF2B5EF4-FFF2-40B4-BE49-F238E27FC236}">
                  <a16:creationId xmlns:a16="http://schemas.microsoft.com/office/drawing/2014/main" xmlns="" id="{6E97FA2A-162A-511B-6EA7-1E4BCEA14323}"/>
                </a:ext>
              </a:extLst>
            </p:cNvPr>
            <p:cNvSpPr/>
            <p:nvPr/>
          </p:nvSpPr>
          <p:spPr>
            <a:xfrm>
              <a:off x="400220" y="2576298"/>
              <a:ext cx="4990726" cy="1277784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CustomShape 34">
              <a:extLst>
                <a:ext uri="{FF2B5EF4-FFF2-40B4-BE49-F238E27FC236}">
                  <a16:creationId xmlns:a16="http://schemas.microsoft.com/office/drawing/2014/main" xmlns="" id="{8834D334-842C-A980-1C62-CCAB4539EF0C}"/>
                </a:ext>
              </a:extLst>
            </p:cNvPr>
            <p:cNvSpPr/>
            <p:nvPr/>
          </p:nvSpPr>
          <p:spPr>
            <a:xfrm>
              <a:off x="400221" y="2604337"/>
              <a:ext cx="4990726" cy="1221703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400" strike="noStrike" spc="-1" dirty="0">
                  <a:solidFill>
                    <a:schemeClr val="bg1"/>
                  </a:solidFill>
                  <a:latin typeface="Arial"/>
                </a:rPr>
                <a:t>ПОРУЧИТЕЛЬСТВО  РГО</a:t>
              </a:r>
            </a:p>
          </p:txBody>
        </p:sp>
      </p:grp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A0657CAA-C8B0-FA91-FB50-377D68609A74}"/>
              </a:ext>
            </a:extLst>
          </p:cNvPr>
          <p:cNvSpPr txBox="1">
            <a:spLocks/>
          </p:cNvSpPr>
          <p:nvPr/>
        </p:nvSpPr>
        <p:spPr bwMode="auto">
          <a:xfrm>
            <a:off x="812045" y="1396874"/>
            <a:ext cx="4751473" cy="20267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GB"/>
            </a:defPPr>
            <a:lvl1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kern="1200">
                <a:solidFill>
                  <a:srgbClr val="000000"/>
                </a:solidFill>
                <a:latin typeface="+mn-lt"/>
                <a:ea typeface="Microsoft YaHei" charset="-122"/>
                <a:cs typeface="Segoe UI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субъектов малого и среднего предпринимательства и самозанятых Ивановской области</a:t>
            </a:r>
          </a:p>
          <a:p>
            <a:endParaRPr lang="ru-RU" sz="16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банков-партнеров</a:t>
            </a:r>
          </a:p>
          <a:p>
            <a:endParaRPr lang="ru-RU" sz="16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70% суммы основного долга</a:t>
            </a:r>
          </a:p>
          <a:p>
            <a:endParaRPr lang="ru-RU" sz="1754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444D0D-FD6E-715C-C613-59603096D97B}"/>
              </a:ext>
            </a:extLst>
          </p:cNvPr>
          <p:cNvSpPr txBox="1"/>
          <p:nvPr/>
        </p:nvSpPr>
        <p:spPr>
          <a:xfrm>
            <a:off x="775196" y="6762182"/>
            <a:ext cx="9649607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гарантийной поддержки Ивановской области  </a:t>
            </a:r>
            <a:r>
              <a:rPr lang="en-US" sz="2000" b="1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https://rgo37.ru</a:t>
            </a:r>
            <a:endParaRPr lang="ru-RU" sz="2000" b="1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stomShape 32">
            <a:extLst>
              <a:ext uri="{FF2B5EF4-FFF2-40B4-BE49-F238E27FC236}">
                <a16:creationId xmlns:a16="http://schemas.microsoft.com/office/drawing/2014/main" xmlns="" id="{1DF27D88-53FE-07E2-7FF8-F468533822AE}"/>
              </a:ext>
            </a:extLst>
          </p:cNvPr>
          <p:cNvSpPr/>
          <p:nvPr/>
        </p:nvSpPr>
        <p:spPr>
          <a:xfrm>
            <a:off x="800794" y="3282388"/>
            <a:ext cx="4905152" cy="3479141"/>
          </a:xfrm>
          <a:prstGeom prst="round1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CC5CB9-720B-7260-07BF-13E6497A38B6}"/>
              </a:ext>
            </a:extLst>
          </p:cNvPr>
          <p:cNvSpPr txBox="1"/>
          <p:nvPr/>
        </p:nvSpPr>
        <p:spPr>
          <a:xfrm>
            <a:off x="809402" y="5364013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Параметры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01EB411-FC42-C2CB-E971-1E377B8C597A}"/>
              </a:ext>
            </a:extLst>
          </p:cNvPr>
          <p:cNvSpPr/>
          <p:nvPr/>
        </p:nvSpPr>
        <p:spPr>
          <a:xfrm>
            <a:off x="1097433" y="5687470"/>
            <a:ext cx="4966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25 млн. руб.  по одному договору</a:t>
            </a:r>
          </a:p>
          <a:p>
            <a:pPr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30  млн. руб. на заемщика  </a:t>
            </a:r>
          </a:p>
          <a:p>
            <a:pPr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45 млн. руб. на группу компаний</a:t>
            </a:r>
          </a:p>
          <a:p>
            <a:pPr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срок кредитования + 120 дней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CBDB80F-E1B7-F3C5-9F7B-335E77412C56}"/>
              </a:ext>
            </a:extLst>
          </p:cNvPr>
          <p:cNvSpPr/>
          <p:nvPr/>
        </p:nvSpPr>
        <p:spPr>
          <a:xfrm>
            <a:off x="1097433" y="3682051"/>
            <a:ext cx="4480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 и налоги  - на территории области</a:t>
            </a:r>
          </a:p>
          <a:p>
            <a:pPr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Нет задолженности по налогам</a:t>
            </a:r>
          </a:p>
          <a:p>
            <a:pPr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Банк готов предоставить кредит/гарантию</a:t>
            </a:r>
          </a:p>
          <a:p>
            <a:pPr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4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270758-3D69-0EA0-5EB3-B7AD3FD7AD06}"/>
              </a:ext>
            </a:extLst>
          </p:cNvPr>
          <p:cNvSpPr txBox="1"/>
          <p:nvPr/>
        </p:nvSpPr>
        <p:spPr>
          <a:xfrm>
            <a:off x="664851" y="3719809"/>
            <a:ext cx="591508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806" dirty="0">
                <a:solidFill>
                  <a:prstClr val="white"/>
                </a:solidFill>
                <a:latin typeface="Calibri" panose="020F0502020204030204"/>
                <a:ea typeface="+mn-ea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A77191-8054-FF22-4B9B-C53D890FC610}"/>
              </a:ext>
            </a:extLst>
          </p:cNvPr>
          <p:cNvSpPr txBox="1"/>
          <p:nvPr/>
        </p:nvSpPr>
        <p:spPr>
          <a:xfrm>
            <a:off x="655870" y="4726237"/>
            <a:ext cx="591508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806" dirty="0">
                <a:solidFill>
                  <a:prstClr val="white"/>
                </a:solidFill>
                <a:latin typeface="Calibri" panose="020F0502020204030204"/>
                <a:ea typeface="+mn-ea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3D26D6E-BD17-F920-E795-52F3533A7007}"/>
              </a:ext>
            </a:extLst>
          </p:cNvPr>
          <p:cNvSpPr txBox="1"/>
          <p:nvPr/>
        </p:nvSpPr>
        <p:spPr>
          <a:xfrm>
            <a:off x="664851" y="5569478"/>
            <a:ext cx="582527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806" dirty="0">
                <a:solidFill>
                  <a:prstClr val="white"/>
                </a:solidFill>
                <a:latin typeface="Calibri" panose="020F0502020204030204"/>
                <a:ea typeface="+mn-ea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2BDAF2-69D5-3BE3-C251-98FEEACFC458}"/>
              </a:ext>
            </a:extLst>
          </p:cNvPr>
          <p:cNvSpPr txBox="1"/>
          <p:nvPr/>
        </p:nvSpPr>
        <p:spPr>
          <a:xfrm>
            <a:off x="800794" y="3324477"/>
            <a:ext cx="4777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требования к заявителю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08E44F3-0732-65D6-FDDF-005898AE26B1}"/>
              </a:ext>
            </a:extLst>
          </p:cNvPr>
          <p:cNvSpPr/>
          <p:nvPr/>
        </p:nvSpPr>
        <p:spPr>
          <a:xfrm>
            <a:off x="809402" y="4499917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Стоимость 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B4CA7CC-13F6-5B80-8930-86DAA270C506}"/>
              </a:ext>
            </a:extLst>
          </p:cNvPr>
          <p:cNvSpPr/>
          <p:nvPr/>
        </p:nvSpPr>
        <p:spPr>
          <a:xfrm>
            <a:off x="1060654" y="4787232"/>
            <a:ext cx="4645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0,25 – 1,0 % годовых </a:t>
            </a:r>
          </a:p>
          <a:p>
            <a:pPr defTabSz="801929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суммы поручительства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1F55BB8-A03A-C796-6D85-538756CF4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70" y="1093396"/>
            <a:ext cx="4858112" cy="43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73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75F0A3-C63A-7971-8462-5F538B56EBDF}"/>
              </a:ext>
            </a:extLst>
          </p:cNvPr>
          <p:cNvSpPr txBox="1"/>
          <p:nvPr/>
        </p:nvSpPr>
        <p:spPr>
          <a:xfrm>
            <a:off x="3100178" y="4415159"/>
            <a:ext cx="4608512" cy="158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</a:p>
          <a:p>
            <a:endParaRPr lang="ru-RU" sz="16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Кинешма, ул. Гоголя, д.14</a:t>
            </a:r>
          </a:p>
          <a:p>
            <a:endParaRPr lang="ru-RU" sz="8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8 (49331) 2-94-94</a:t>
            </a:r>
          </a:p>
          <a:p>
            <a:endParaRPr lang="ru-RU" sz="16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Рукопожатие со сплошной заливкой">
            <a:extLst>
              <a:ext uri="{FF2B5EF4-FFF2-40B4-BE49-F238E27FC236}">
                <a16:creationId xmlns:a16="http://schemas.microsoft.com/office/drawing/2014/main" xmlns="" id="{BF3B08D9-6FD6-1C04-A914-110B267AC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13887" y="1654098"/>
            <a:ext cx="1238938" cy="1142703"/>
          </a:xfrm>
          <a:prstGeom prst="rect">
            <a:avLst/>
          </a:prstGeom>
        </p:spPr>
      </p:pic>
      <p:grpSp>
        <p:nvGrpSpPr>
          <p:cNvPr id="4" name="Group 29">
            <a:extLst>
              <a:ext uri="{FF2B5EF4-FFF2-40B4-BE49-F238E27FC236}">
                <a16:creationId xmlns:a16="http://schemas.microsoft.com/office/drawing/2014/main" xmlns="" id="{DC69F650-A4BC-CB18-66B0-0B9B9A5F7D6F}"/>
              </a:ext>
            </a:extLst>
          </p:cNvPr>
          <p:cNvGrpSpPr/>
          <p:nvPr/>
        </p:nvGrpSpPr>
        <p:grpSpPr>
          <a:xfrm>
            <a:off x="920663" y="932560"/>
            <a:ext cx="9249779" cy="506179"/>
            <a:chOff x="230728" y="7646194"/>
            <a:chExt cx="4990726" cy="1277785"/>
          </a:xfrm>
        </p:grpSpPr>
        <p:sp>
          <p:nvSpPr>
            <p:cNvPr id="5" name="CustomShape 32">
              <a:extLst>
                <a:ext uri="{FF2B5EF4-FFF2-40B4-BE49-F238E27FC236}">
                  <a16:creationId xmlns:a16="http://schemas.microsoft.com/office/drawing/2014/main" xmlns="" id="{5E418BF1-8F99-24C4-96A2-BA7A3C16E75F}"/>
                </a:ext>
              </a:extLst>
            </p:cNvPr>
            <p:cNvSpPr/>
            <p:nvPr/>
          </p:nvSpPr>
          <p:spPr>
            <a:xfrm>
              <a:off x="230728" y="7646194"/>
              <a:ext cx="4990726" cy="1277785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CustomShape 34">
              <a:extLst>
                <a:ext uri="{FF2B5EF4-FFF2-40B4-BE49-F238E27FC236}">
                  <a16:creationId xmlns:a16="http://schemas.microsoft.com/office/drawing/2014/main" xmlns="" id="{E5BCEBBC-A0BD-185B-9606-6469509DF266}"/>
                </a:ext>
              </a:extLst>
            </p:cNvPr>
            <p:cNvSpPr/>
            <p:nvPr/>
          </p:nvSpPr>
          <p:spPr>
            <a:xfrm>
              <a:off x="442769" y="7695328"/>
              <a:ext cx="4251419" cy="1055019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Остались вопросы</a:t>
              </a: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3575DC-48D7-3F33-F5E9-8380157BE3ED}"/>
              </a:ext>
            </a:extLst>
          </p:cNvPr>
          <p:cNvSpPr/>
          <p:nvPr/>
        </p:nvSpPr>
        <p:spPr>
          <a:xfrm>
            <a:off x="3116992" y="1886225"/>
            <a:ext cx="4176464" cy="365435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«Мой Бизнес» г. Иваново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AA43633-E431-BDAC-3ED8-26E963E8A003}"/>
              </a:ext>
            </a:extLst>
          </p:cNvPr>
          <p:cNvSpPr/>
          <p:nvPr/>
        </p:nvSpPr>
        <p:spPr>
          <a:xfrm>
            <a:off x="3116992" y="4137327"/>
            <a:ext cx="4176464" cy="365435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офис г. Кинешма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C50919-6722-1884-D669-ED21DAB46D69}"/>
              </a:ext>
            </a:extLst>
          </p:cNvPr>
          <p:cNvSpPr txBox="1"/>
          <p:nvPr/>
        </p:nvSpPr>
        <p:spPr>
          <a:xfrm>
            <a:off x="3101218" y="2332128"/>
            <a:ext cx="5040560" cy="164102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600" b="1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</a:p>
          <a:p>
            <a:endParaRPr lang="ru-RU" sz="16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Иваново, Шереметевский проспект, дом 85г</a:t>
            </a:r>
          </a:p>
          <a:p>
            <a:pPr>
              <a:lnSpc>
                <a:spcPct val="100000"/>
              </a:lnSpc>
            </a:pPr>
            <a:endParaRPr lang="ru-RU" sz="8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8 (4932) 66-67-67  </a:t>
            </a:r>
          </a:p>
          <a:p>
            <a:pPr>
              <a:lnSpc>
                <a:spcPct val="100000"/>
              </a:lnSpc>
            </a:pPr>
            <a:r>
              <a:rPr lang="en-US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i="1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info@moybiznes37.ru</a:t>
            </a:r>
          </a:p>
          <a:p>
            <a:endParaRPr lang="ru-RU" sz="16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Часы со сплошной заливкой">
            <a:extLst>
              <a:ext uri="{FF2B5EF4-FFF2-40B4-BE49-F238E27FC236}">
                <a16:creationId xmlns:a16="http://schemas.microsoft.com/office/drawing/2014/main" xmlns="" id="{49048AF7-E875-9019-1CD0-0D9F8B2F7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208462" y="3996661"/>
            <a:ext cx="774362" cy="7329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722B808-267A-F5ED-BF55-9E26E98D2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5797" y="6116880"/>
            <a:ext cx="1207224" cy="10787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4D1CD8B-02F3-89EE-1D9C-F0C9829AE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554" y="6274370"/>
            <a:ext cx="1486178" cy="7638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49E8436-64E9-5765-86ED-021E893A26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34" y="6116880"/>
            <a:ext cx="1144544" cy="11445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3FBA976-32C5-E059-F4C3-5C7DC97FEC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41" y="5781471"/>
            <a:ext cx="27813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51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xmlns="" id="{D4A6CE3F-0A76-D839-62F5-DFFA9CE1D6C5}"/>
              </a:ext>
            </a:extLst>
          </p:cNvPr>
          <p:cNvSpPr/>
          <p:nvPr/>
        </p:nvSpPr>
        <p:spPr>
          <a:xfrm>
            <a:off x="1601490" y="253359"/>
            <a:ext cx="6912768" cy="7189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spc="-1" dirty="0">
                <a:solidFill>
                  <a:srgbClr val="562212"/>
                </a:solidFill>
                <a:latin typeface="Arial Black"/>
              </a:rPr>
              <a:t>Анкета обратной связи</a:t>
            </a:r>
          </a:p>
          <a:p>
            <a:pPr>
              <a:lnSpc>
                <a:spcPct val="85000"/>
              </a:lnSpc>
            </a:pPr>
            <a:r>
              <a:rPr lang="ru-RU" sz="2400" spc="-1" dirty="0">
                <a:solidFill>
                  <a:srgbClr val="562212"/>
                </a:solidFill>
                <a:latin typeface="Arial Black"/>
              </a:rPr>
              <a:t>  </a:t>
            </a:r>
            <a:endParaRPr lang="ru-RU" sz="2400" strike="noStrike" spc="-1" dirty="0"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5E2FF8-26E7-7FC9-1BBF-17E145E9C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0" y="1259557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6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FBF63C80-4A5B-40E8-ADF2-E6B5B656A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22" y="4505884"/>
            <a:ext cx="3394636" cy="299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4F56C3-A754-40DD-8935-CF75070812DF}"/>
              </a:ext>
            </a:extLst>
          </p:cNvPr>
          <p:cNvSpPr txBox="1"/>
          <p:nvPr/>
        </p:nvSpPr>
        <p:spPr>
          <a:xfrm>
            <a:off x="2649005" y="6816457"/>
            <a:ext cx="3880525" cy="32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562212"/>
                </a:solidFill>
              </a:rPr>
              <a:t>база-знаний.мойбизнес37.рф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C9829D-234C-4C60-855A-D0C7EFE70B6C}"/>
              </a:ext>
            </a:extLst>
          </p:cNvPr>
          <p:cNvSpPr txBox="1"/>
          <p:nvPr/>
        </p:nvSpPr>
        <p:spPr>
          <a:xfrm>
            <a:off x="1148993" y="2511851"/>
            <a:ext cx="1277190" cy="29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3" b="1" i="1" dirty="0">
                <a:solidFill>
                  <a:srgbClr val="562212"/>
                </a:solidFill>
              </a:rPr>
              <a:t>online</a:t>
            </a:r>
            <a:r>
              <a:rPr lang="ru-RU" sz="1403" b="1" i="1" dirty="0">
                <a:solidFill>
                  <a:srgbClr val="562212"/>
                </a:solidFill>
              </a:rPr>
              <a:t> 24/7</a:t>
            </a:r>
          </a:p>
        </p:txBody>
      </p:sp>
      <p:pic>
        <p:nvPicPr>
          <p:cNvPr id="14" name="Рисунок 13" descr="Маркер со сплошной заливкой">
            <a:extLst>
              <a:ext uri="{FF2B5EF4-FFF2-40B4-BE49-F238E27FC236}">
                <a16:creationId xmlns:a16="http://schemas.microsoft.com/office/drawing/2014/main" xmlns="" id="{0F4B35E3-73C6-41E9-9E0B-EEB32769C4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256740"/>
            <a:ext cx="955193" cy="896142"/>
          </a:xfrm>
          <a:prstGeom prst="rect">
            <a:avLst/>
          </a:prstGeom>
        </p:spPr>
      </p:pic>
      <p:pic>
        <p:nvPicPr>
          <p:cNvPr id="16" name="Рисунок 15" descr="Часы со сплошной заливкой">
            <a:extLst>
              <a:ext uri="{FF2B5EF4-FFF2-40B4-BE49-F238E27FC236}">
                <a16:creationId xmlns:a16="http://schemas.microsoft.com/office/drawing/2014/main" xmlns="" id="{512D9845-537C-4AD3-A836-BA32C5FAA2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174658" y="1393783"/>
            <a:ext cx="774362" cy="7329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781482-BB03-46E0-A46F-A1A7C6045C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40" y="3145958"/>
            <a:ext cx="1486178" cy="763816"/>
          </a:xfrm>
          <a:prstGeom prst="rect">
            <a:avLst/>
          </a:prstGeom>
        </p:spPr>
      </p:pic>
      <p:sp>
        <p:nvSpPr>
          <p:cNvPr id="19" name="CustomShape 7">
            <a:extLst>
              <a:ext uri="{FF2B5EF4-FFF2-40B4-BE49-F238E27FC236}">
                <a16:creationId xmlns:a16="http://schemas.microsoft.com/office/drawing/2014/main" xmlns="" id="{6A759205-CBF6-420C-AAD0-430614797F47}"/>
              </a:ext>
            </a:extLst>
          </p:cNvPr>
          <p:cNvSpPr/>
          <p:nvPr/>
        </p:nvSpPr>
        <p:spPr>
          <a:xfrm>
            <a:off x="3049079" y="1553384"/>
            <a:ext cx="4759326" cy="413764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AB3C69E-1A33-40D9-A18F-5C059A8797C5}"/>
              </a:ext>
            </a:extLst>
          </p:cNvPr>
          <p:cNvSpPr txBox="1"/>
          <p:nvPr/>
        </p:nvSpPr>
        <p:spPr>
          <a:xfrm>
            <a:off x="3545706" y="1576376"/>
            <a:ext cx="403629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Тестирование: </a:t>
            </a:r>
          </a:p>
        </p:txBody>
      </p:sp>
      <p:sp>
        <p:nvSpPr>
          <p:cNvPr id="23" name="CustomShape 7">
            <a:extLst>
              <a:ext uri="{FF2B5EF4-FFF2-40B4-BE49-F238E27FC236}">
                <a16:creationId xmlns:a16="http://schemas.microsoft.com/office/drawing/2014/main" xmlns="" id="{60633B91-07DA-4FAC-ABD4-BCB35F272E71}"/>
              </a:ext>
            </a:extLst>
          </p:cNvPr>
          <p:cNvSpPr/>
          <p:nvPr/>
        </p:nvSpPr>
        <p:spPr>
          <a:xfrm>
            <a:off x="3049079" y="3367940"/>
            <a:ext cx="4687318" cy="384519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1BA481-F792-4560-9014-1552C4482D17}"/>
              </a:ext>
            </a:extLst>
          </p:cNvPr>
          <p:cNvSpPr txBox="1"/>
          <p:nvPr/>
        </p:nvSpPr>
        <p:spPr>
          <a:xfrm>
            <a:off x="1714114" y="3355118"/>
            <a:ext cx="468731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ru-RU" sz="2000" dirty="0">
                <a:solidFill>
                  <a:schemeClr val="bg1"/>
                </a:solidFill>
              </a:rPr>
              <a:t>Ответы на вопросы: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59E8817-0AD2-4F1F-A8F9-CBC902DDDC6A}"/>
              </a:ext>
            </a:extLst>
          </p:cNvPr>
          <p:cNvSpPr txBox="1"/>
          <p:nvPr/>
        </p:nvSpPr>
        <p:spPr>
          <a:xfrm>
            <a:off x="3002247" y="2498065"/>
            <a:ext cx="4687318" cy="32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562212"/>
                </a:solidFill>
              </a:rPr>
              <a:t>на предпринимательские способности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68B0FB2-3589-4454-923D-5146CEB1CEE3}"/>
              </a:ext>
            </a:extLst>
          </p:cNvPr>
          <p:cNvSpPr txBox="1"/>
          <p:nvPr/>
        </p:nvSpPr>
        <p:spPr>
          <a:xfrm>
            <a:off x="2950234" y="4163335"/>
            <a:ext cx="5624944" cy="1924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Как зарегистрироваться? Как пользоваться приложением «Мой налог»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Кто вправе применять режим НПД?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Кому запрещено применять режим НПД?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Налоговые ставки и вычеты;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Работа по найму и самозанятость;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Юридические аспекты ведения бизнеса</a:t>
            </a:r>
          </a:p>
          <a:p>
            <a:pPr indent="-250603">
              <a:buFont typeface="Wingdings" panose="05000000000000000000" pitchFamily="2" charset="2"/>
              <a:buChar char="Ø"/>
            </a:pPr>
            <a:endParaRPr lang="ru-RU" sz="1600" b="1" i="1" dirty="0">
              <a:solidFill>
                <a:srgbClr val="562212"/>
              </a:solidFill>
            </a:endParaRPr>
          </a:p>
        </p:txBody>
      </p:sp>
      <p:sp>
        <p:nvSpPr>
          <p:cNvPr id="18" name="TextShape 3">
            <a:extLst>
              <a:ext uri="{FF2B5EF4-FFF2-40B4-BE49-F238E27FC236}">
                <a16:creationId xmlns:a16="http://schemas.microsoft.com/office/drawing/2014/main" xmlns="" id="{BEF17453-6778-CF2E-C190-75925DAA1749}"/>
              </a:ext>
            </a:extLst>
          </p:cNvPr>
          <p:cNvSpPr txBox="1"/>
          <p:nvPr/>
        </p:nvSpPr>
        <p:spPr>
          <a:xfrm>
            <a:off x="1481248" y="314943"/>
            <a:ext cx="7499753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самозанятых и начинающих предпринимателей </a:t>
            </a:r>
            <a:endParaRPr lang="en-US" sz="20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Рукопожатие со сплошной заливкой">
            <a:extLst>
              <a:ext uri="{FF2B5EF4-FFF2-40B4-BE49-F238E27FC236}">
                <a16:creationId xmlns:a16="http://schemas.microsoft.com/office/drawing/2014/main" xmlns="" id="{7607B6E7-EEB1-8A5D-4437-FC64490623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986732" y="4372847"/>
            <a:ext cx="1238938" cy="11427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0B6558-4601-FFE4-6840-45E987D8B0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0294" y="6282348"/>
            <a:ext cx="1207224" cy="107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5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D1A34502-D9BB-47D5-AF07-06697DE7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02" y="3275781"/>
            <a:ext cx="4639543" cy="338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Часы со сплошной заливкой">
            <a:extLst>
              <a:ext uri="{FF2B5EF4-FFF2-40B4-BE49-F238E27FC236}">
                <a16:creationId xmlns:a16="http://schemas.microsoft.com/office/drawing/2014/main" xmlns="" id="{ADE8B3E0-E6B3-4FBC-91DB-8DA65F07F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722170" y="1537865"/>
            <a:ext cx="952883" cy="9038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13767D3-FCAF-4F8B-BD81-011C013130AE}"/>
              </a:ext>
            </a:extLst>
          </p:cNvPr>
          <p:cNvSpPr txBox="1"/>
          <p:nvPr/>
        </p:nvSpPr>
        <p:spPr>
          <a:xfrm>
            <a:off x="620632" y="4842170"/>
            <a:ext cx="5472278" cy="1924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Федеральные программы обучения Корпорации МСП: </a:t>
            </a:r>
          </a:p>
          <a:p>
            <a:r>
              <a:rPr lang="ru-RU" sz="1600" b="1" i="1" dirty="0">
                <a:solidFill>
                  <a:srgbClr val="562212"/>
                </a:solidFill>
              </a:rPr>
              <a:t> - «Генерация бизнес идей»;</a:t>
            </a:r>
          </a:p>
          <a:p>
            <a:r>
              <a:rPr lang="ru-RU" sz="1600" b="1" i="1" dirty="0">
                <a:solidFill>
                  <a:srgbClr val="562212"/>
                </a:solidFill>
              </a:rPr>
              <a:t> - «Азбука предпринимателя»;</a:t>
            </a:r>
          </a:p>
          <a:p>
            <a:r>
              <a:rPr lang="ru-RU" sz="1600" b="1" i="1" dirty="0">
                <a:solidFill>
                  <a:srgbClr val="562212"/>
                </a:solidFill>
              </a:rPr>
              <a:t> - «Самозанятость : инструкция по применению»</a:t>
            </a:r>
          </a:p>
          <a:p>
            <a:endParaRPr lang="ru-RU" sz="1600" b="1" i="1" dirty="0">
              <a:solidFill>
                <a:srgbClr val="562212"/>
              </a:solidFill>
            </a:endParaRP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Обучающие программы, аккредитованные МИНЭК</a:t>
            </a:r>
          </a:p>
        </p:txBody>
      </p:sp>
      <p:sp>
        <p:nvSpPr>
          <p:cNvPr id="12" name="CustomShape 7">
            <a:extLst>
              <a:ext uri="{FF2B5EF4-FFF2-40B4-BE49-F238E27FC236}">
                <a16:creationId xmlns:a16="http://schemas.microsoft.com/office/drawing/2014/main" xmlns="" id="{CF82BD32-6512-4FA5-AD83-8B6BF80BC70A}"/>
              </a:ext>
            </a:extLst>
          </p:cNvPr>
          <p:cNvSpPr/>
          <p:nvPr/>
        </p:nvSpPr>
        <p:spPr>
          <a:xfrm>
            <a:off x="620632" y="3979451"/>
            <a:ext cx="4544229" cy="435020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999C5B-0492-4E1C-87AE-BBB5EC715795}"/>
              </a:ext>
            </a:extLst>
          </p:cNvPr>
          <p:cNvSpPr txBox="1"/>
          <p:nvPr/>
        </p:nvSpPr>
        <p:spPr>
          <a:xfrm>
            <a:off x="713332" y="4035905"/>
            <a:ext cx="3925454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Образовательная поддержка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34966E-BDAB-A9AB-E1AD-07DA2F609FDE}"/>
              </a:ext>
            </a:extLst>
          </p:cNvPr>
          <p:cNvSpPr txBox="1"/>
          <p:nvPr/>
        </p:nvSpPr>
        <p:spPr>
          <a:xfrm>
            <a:off x="706362" y="2089340"/>
            <a:ext cx="5367944" cy="1717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Курс «Как стать самозанятым»;</a:t>
            </a:r>
          </a:p>
          <a:p>
            <a:pPr indent="-250603">
              <a:buFont typeface="Wingdings" panose="05000000000000000000" pitchFamily="2" charset="2"/>
              <a:buChar char="Ø"/>
            </a:pPr>
            <a:endParaRPr lang="ru-RU" sz="1600" b="1" i="1" dirty="0">
              <a:solidFill>
                <a:srgbClr val="562212"/>
              </a:solidFill>
            </a:endParaRP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Записи вебинаров для самозанятых:</a:t>
            </a:r>
          </a:p>
          <a:p>
            <a:pPr indent="-300723">
              <a:buFontTx/>
              <a:buChar char="-"/>
            </a:pPr>
            <a:r>
              <a:rPr lang="ru-RU" sz="1600" b="1" i="1" dirty="0">
                <a:solidFill>
                  <a:srgbClr val="562212"/>
                </a:solidFill>
              </a:rPr>
              <a:t>Как самозанятым продвигать свои товары и услуги через соцсети;</a:t>
            </a:r>
          </a:p>
          <a:p>
            <a:pPr indent="-300723">
              <a:buFontTx/>
              <a:buChar char="-"/>
            </a:pPr>
            <a:r>
              <a:rPr lang="ru-RU" sz="1600" b="1" i="1" dirty="0">
                <a:solidFill>
                  <a:srgbClr val="562212"/>
                </a:solidFill>
              </a:rPr>
              <a:t>Статус самозанятый - что нужно знать</a:t>
            </a:r>
          </a:p>
          <a:p>
            <a:endParaRPr lang="ru-RU" sz="1754" i="1" dirty="0"/>
          </a:p>
        </p:txBody>
      </p:sp>
      <p:sp>
        <p:nvSpPr>
          <p:cNvPr id="19" name="CustomShape 7">
            <a:extLst>
              <a:ext uri="{FF2B5EF4-FFF2-40B4-BE49-F238E27FC236}">
                <a16:creationId xmlns:a16="http://schemas.microsoft.com/office/drawing/2014/main" xmlns="" id="{5127611E-12FE-4474-E2BB-35199D156A82}"/>
              </a:ext>
            </a:extLst>
          </p:cNvPr>
          <p:cNvSpPr/>
          <p:nvPr/>
        </p:nvSpPr>
        <p:spPr>
          <a:xfrm>
            <a:off x="620632" y="1462217"/>
            <a:ext cx="4639544" cy="378565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50878DF-FAD6-7513-2B89-B02733902BEB}"/>
              </a:ext>
            </a:extLst>
          </p:cNvPr>
          <p:cNvSpPr txBox="1"/>
          <p:nvPr/>
        </p:nvSpPr>
        <p:spPr>
          <a:xfrm>
            <a:off x="713332" y="1462216"/>
            <a:ext cx="3623216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Дистанционное обучение:</a:t>
            </a:r>
          </a:p>
        </p:txBody>
      </p:sp>
      <p:sp>
        <p:nvSpPr>
          <p:cNvPr id="2" name="TextShape 3">
            <a:extLst>
              <a:ext uri="{FF2B5EF4-FFF2-40B4-BE49-F238E27FC236}">
                <a16:creationId xmlns:a16="http://schemas.microsoft.com/office/drawing/2014/main" xmlns="" id="{3BC5EC6C-8A55-BCD0-0B2F-8B9BAE292373}"/>
              </a:ext>
            </a:extLst>
          </p:cNvPr>
          <p:cNvSpPr txBox="1"/>
          <p:nvPr/>
        </p:nvSpPr>
        <p:spPr>
          <a:xfrm>
            <a:off x="1596029" y="326719"/>
            <a:ext cx="7499753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самозанятых и начинающих предпринимателей </a:t>
            </a:r>
            <a:endParaRPr lang="en-US" sz="20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5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13767D3-FCAF-4F8B-BD81-011C013130AE}"/>
              </a:ext>
            </a:extLst>
          </p:cNvPr>
          <p:cNvSpPr txBox="1"/>
          <p:nvPr/>
        </p:nvSpPr>
        <p:spPr>
          <a:xfrm>
            <a:off x="593378" y="4625208"/>
            <a:ext cx="5856749" cy="1237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Обучение ведению социальных сетей </a:t>
            </a: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Ведение социальных сетей</a:t>
            </a: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Оформление и реклама магазина на АВИТО</a:t>
            </a: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Создание фото-видео контента</a:t>
            </a: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Создание фирменного стиля</a:t>
            </a:r>
          </a:p>
        </p:txBody>
      </p:sp>
      <p:sp>
        <p:nvSpPr>
          <p:cNvPr id="13" name="CustomShape 7">
            <a:extLst>
              <a:ext uri="{FF2B5EF4-FFF2-40B4-BE49-F238E27FC236}">
                <a16:creationId xmlns:a16="http://schemas.microsoft.com/office/drawing/2014/main" xmlns="" id="{F9DB9DF0-1363-4BAB-A58A-18444111FFEC}"/>
              </a:ext>
            </a:extLst>
          </p:cNvPr>
          <p:cNvSpPr/>
          <p:nvPr/>
        </p:nvSpPr>
        <p:spPr>
          <a:xfrm>
            <a:off x="516512" y="1826160"/>
            <a:ext cx="7560983" cy="499355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2FD54BE1-8254-4523-8672-55209746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99" y="4374987"/>
            <a:ext cx="4459515" cy="277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stomShape 7">
            <a:extLst>
              <a:ext uri="{FF2B5EF4-FFF2-40B4-BE49-F238E27FC236}">
                <a16:creationId xmlns:a16="http://schemas.microsoft.com/office/drawing/2014/main" xmlns="" id="{71A75BC4-BBF9-8E69-303D-4E2D90FD2BE9}"/>
              </a:ext>
            </a:extLst>
          </p:cNvPr>
          <p:cNvSpPr/>
          <p:nvPr/>
        </p:nvSpPr>
        <p:spPr>
          <a:xfrm>
            <a:off x="511007" y="3736176"/>
            <a:ext cx="7560983" cy="499355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93F16C4D-C752-4B3D-218D-2EAE80445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07" y="1892288"/>
            <a:ext cx="6396360" cy="3546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85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профильных специалистов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F57D034-3E22-0583-6AB7-D83DB218E8B7}"/>
              </a:ext>
            </a:extLst>
          </p:cNvPr>
          <p:cNvSpPr txBox="1"/>
          <p:nvPr/>
        </p:nvSpPr>
        <p:spPr>
          <a:xfrm>
            <a:off x="449362" y="2577755"/>
            <a:ext cx="5856749" cy="77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Консультации юриста;</a:t>
            </a: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Консультации бухгалтера по началу ведения предпринимательской деятельности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C47EDE-23B5-46AF-9886-566293371456}"/>
              </a:ext>
            </a:extLst>
          </p:cNvPr>
          <p:cNvSpPr txBox="1"/>
          <p:nvPr/>
        </p:nvSpPr>
        <p:spPr>
          <a:xfrm>
            <a:off x="233338" y="3796570"/>
            <a:ext cx="547260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Брендирование и продвижение </a:t>
            </a:r>
          </a:p>
        </p:txBody>
      </p:sp>
      <p:sp>
        <p:nvSpPr>
          <p:cNvPr id="3" name="TextShape 3">
            <a:extLst>
              <a:ext uri="{FF2B5EF4-FFF2-40B4-BE49-F238E27FC236}">
                <a16:creationId xmlns:a16="http://schemas.microsoft.com/office/drawing/2014/main" xmlns="" id="{E9FE3B2D-658E-8C4C-9447-66439E12A351}"/>
              </a:ext>
            </a:extLst>
          </p:cNvPr>
          <p:cNvSpPr txBox="1"/>
          <p:nvPr/>
        </p:nvSpPr>
        <p:spPr>
          <a:xfrm>
            <a:off x="1596029" y="338128"/>
            <a:ext cx="7499753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самозанятых и начинающих предпринимателей </a:t>
            </a:r>
            <a:endParaRPr lang="en-US" sz="20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6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CE1CF3C3-03CB-49FB-86A1-0DCD6A9390D2}"/>
              </a:ext>
            </a:extLst>
          </p:cNvPr>
          <p:cNvGraphicFramePr/>
          <p:nvPr/>
        </p:nvGraphicFramePr>
        <p:xfrm>
          <a:off x="178153" y="2544313"/>
          <a:ext cx="3384661" cy="390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675E67-87BA-47FF-9AA0-FB1E08A419F7}"/>
              </a:ext>
            </a:extLst>
          </p:cNvPr>
          <p:cNvSpPr txBox="1"/>
          <p:nvPr/>
        </p:nvSpPr>
        <p:spPr>
          <a:xfrm>
            <a:off x="178153" y="1915109"/>
            <a:ext cx="3384661" cy="2497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100" b="1" dirty="0">
                <a:solidFill>
                  <a:srgbClr val="5622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Социальные предприниматели: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5A624C0-A3B5-4821-AA10-F215FEE8F374}"/>
              </a:ext>
            </a:extLst>
          </p:cNvPr>
          <p:cNvSpPr txBox="1"/>
          <p:nvPr/>
        </p:nvSpPr>
        <p:spPr>
          <a:xfrm>
            <a:off x="3669506" y="1923246"/>
            <a:ext cx="3384661" cy="249748"/>
          </a:xfrm>
          <a:prstGeom prst="rect">
            <a:avLst/>
          </a:prstGeom>
          <a:ln w="19050">
            <a:solidFill>
              <a:srgbClr val="FFB5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100" b="1" dirty="0">
                <a:solidFill>
                  <a:srgbClr val="5622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Молодые предприниматели до 25 лет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A624C0-A3B5-4821-AA10-F215FEE8F374}"/>
              </a:ext>
            </a:extLst>
          </p:cNvPr>
          <p:cNvSpPr txBox="1"/>
          <p:nvPr/>
        </p:nvSpPr>
        <p:spPr>
          <a:xfrm>
            <a:off x="7160859" y="1923246"/>
            <a:ext cx="3383066" cy="249748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100" b="1" dirty="0">
                <a:solidFill>
                  <a:srgbClr val="5622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Малоимущие</a:t>
            </a:r>
            <a:r>
              <a:rPr lang="en-US" sz="1100" b="1" dirty="0">
                <a:solidFill>
                  <a:srgbClr val="5622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100" b="1" dirty="0" err="1">
                <a:solidFill>
                  <a:srgbClr val="5622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соц.контракт</a:t>
            </a:r>
            <a:r>
              <a:rPr lang="ru-RU" sz="1100" b="1" dirty="0">
                <a:solidFill>
                  <a:srgbClr val="5622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FFD1677D-1C57-D964-C5EC-17C8B92A80E5}"/>
              </a:ext>
            </a:extLst>
          </p:cNvPr>
          <p:cNvGraphicFramePr/>
          <p:nvPr/>
        </p:nvGraphicFramePr>
        <p:xfrm>
          <a:off x="3669506" y="2519144"/>
          <a:ext cx="3384661" cy="390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C91E74-1E8C-70A1-E653-EACC5FA218F2}"/>
              </a:ext>
            </a:extLst>
          </p:cNvPr>
          <p:cNvSpPr txBox="1"/>
          <p:nvPr/>
        </p:nvSpPr>
        <p:spPr>
          <a:xfrm>
            <a:off x="178153" y="899517"/>
            <a:ext cx="10365772" cy="63613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5622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615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5622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консультаций по мерам гос. поддержки и помощь в оформлении заявок на получение субсидий и грантов</a:t>
            </a:r>
          </a:p>
          <a:p>
            <a:pPr marL="0" indent="0" algn="ctr">
              <a:buNone/>
            </a:pP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AC5D5878-715E-6133-C81C-2DBB0E81A0FB}"/>
              </a:ext>
            </a:extLst>
          </p:cNvPr>
          <p:cNvGraphicFramePr/>
          <p:nvPr/>
        </p:nvGraphicFramePr>
        <p:xfrm>
          <a:off x="7160859" y="2519144"/>
          <a:ext cx="3383066" cy="391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48F8EE-21E6-BE58-32A3-2CAB6F70B9FD}"/>
              </a:ext>
            </a:extLst>
          </p:cNvPr>
          <p:cNvSpPr txBox="1"/>
          <p:nvPr/>
        </p:nvSpPr>
        <p:spPr>
          <a:xfrm>
            <a:off x="2702780" y="6810970"/>
            <a:ext cx="5318111" cy="292709"/>
          </a:xfrm>
          <a:prstGeom prst="rect">
            <a:avLst/>
          </a:prstGeom>
          <a:ln w="19050">
            <a:solidFill>
              <a:srgbClr val="FFB5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5622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128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созданных СМСП</a:t>
            </a:r>
          </a:p>
        </p:txBody>
      </p:sp>
      <p:sp>
        <p:nvSpPr>
          <p:cNvPr id="13" name="TextShape 3">
            <a:extLst>
              <a:ext uri="{FF2B5EF4-FFF2-40B4-BE49-F238E27FC236}">
                <a16:creationId xmlns:a16="http://schemas.microsoft.com/office/drawing/2014/main" xmlns="" id="{8E23D641-2577-A773-4EAE-43E7F219E0C5}"/>
              </a:ext>
            </a:extLst>
          </p:cNvPr>
          <p:cNvSpPr txBox="1"/>
          <p:nvPr/>
        </p:nvSpPr>
        <p:spPr>
          <a:xfrm>
            <a:off x="1711771" y="173524"/>
            <a:ext cx="8980042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Проект «Грантовая поддержка»</a:t>
            </a:r>
            <a:endParaRPr lang="en-US" sz="20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7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Рисунок 6160">
            <a:extLst>
              <a:ext uri="{FF2B5EF4-FFF2-40B4-BE49-F238E27FC236}">
                <a16:creationId xmlns:a16="http://schemas.microsoft.com/office/drawing/2014/main" xmlns="" id="{4373C0A8-5C14-D65D-D751-652E021B7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6" y="5744211"/>
            <a:ext cx="1448895" cy="1448895"/>
          </a:xfrm>
          <a:prstGeom prst="rect">
            <a:avLst/>
          </a:prstGeom>
        </p:spPr>
      </p:pic>
      <p:pic>
        <p:nvPicPr>
          <p:cNvPr id="6159" name="Рисунок 6158">
            <a:extLst>
              <a:ext uri="{FF2B5EF4-FFF2-40B4-BE49-F238E27FC236}">
                <a16:creationId xmlns:a16="http://schemas.microsoft.com/office/drawing/2014/main" xmlns="" id="{A6E7B5D9-C0EC-B0A9-161B-90B0F6C01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16" y="3657487"/>
            <a:ext cx="1908927" cy="1722888"/>
          </a:xfrm>
          <a:prstGeom prst="rect">
            <a:avLst/>
          </a:prstGeom>
        </p:spPr>
      </p:pic>
      <p:pic>
        <p:nvPicPr>
          <p:cNvPr id="6157" name="Рисунок 6156">
            <a:extLst>
              <a:ext uri="{FF2B5EF4-FFF2-40B4-BE49-F238E27FC236}">
                <a16:creationId xmlns:a16="http://schemas.microsoft.com/office/drawing/2014/main" xmlns="" id="{7FF5CDF2-2D10-69CC-539B-6089732D17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84" y="1775973"/>
            <a:ext cx="1649047" cy="1649047"/>
          </a:xfrm>
          <a:prstGeom prst="rect">
            <a:avLst/>
          </a:prstGeom>
        </p:spPr>
      </p:pic>
      <p:pic>
        <p:nvPicPr>
          <p:cNvPr id="6155" name="Рисунок 6154">
            <a:extLst>
              <a:ext uri="{FF2B5EF4-FFF2-40B4-BE49-F238E27FC236}">
                <a16:creationId xmlns:a16="http://schemas.microsoft.com/office/drawing/2014/main" xmlns="" id="{A507C580-9382-DC97-97A0-ECBF3CA405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849" y="825184"/>
            <a:ext cx="2128294" cy="1211640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36613" y="363538"/>
            <a:ext cx="552450" cy="117475"/>
          </a:xfrm>
          <a:prstGeom prst="rect">
            <a:avLst/>
          </a:prstGeom>
          <a:solidFill>
            <a:srgbClr val="ED5338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" name="TextShape 3">
            <a:extLst>
              <a:ext uri="{FF2B5EF4-FFF2-40B4-BE49-F238E27FC236}">
                <a16:creationId xmlns:a16="http://schemas.microsoft.com/office/drawing/2014/main" xmlns="" id="{F0F57D53-A970-3403-C897-A4342F0A2321}"/>
              </a:ext>
            </a:extLst>
          </p:cNvPr>
          <p:cNvSpPr txBox="1"/>
          <p:nvPr/>
        </p:nvSpPr>
        <p:spPr>
          <a:xfrm>
            <a:off x="1579656" y="178954"/>
            <a:ext cx="6144342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СМСП</a:t>
            </a:r>
            <a:endParaRPr lang="en-US" sz="20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187C70-E98B-D2BC-BEA0-027A3978FE4E}"/>
              </a:ext>
            </a:extLst>
          </p:cNvPr>
          <p:cNvSpPr txBox="1"/>
          <p:nvPr/>
        </p:nvSpPr>
        <p:spPr>
          <a:xfrm>
            <a:off x="649843" y="1421203"/>
            <a:ext cx="6893501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азработка </a:t>
            </a:r>
            <a:r>
              <a:rPr lang="ru-RU" sz="1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лендинга</a:t>
            </a: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настройка и ведение контекстной рекламы;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ЕО оптимизация сайта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9802D83-15CE-3489-486D-A0065F669487}"/>
              </a:ext>
            </a:extLst>
          </p:cNvPr>
          <p:cNvSpPr txBox="1"/>
          <p:nvPr/>
        </p:nvSpPr>
        <p:spPr>
          <a:xfrm>
            <a:off x="649843" y="2703333"/>
            <a:ext cx="6802889" cy="69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настройка и ведение таргетированной рекламы в социальных сетях;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созданию и ведению группы в социальной сети;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 ведению социальных сетей + таргетированная реклама</a:t>
            </a:r>
            <a:endParaRPr lang="ru-RU" sz="1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90A2C27-C387-3F0C-0924-E125E504C502}"/>
              </a:ext>
            </a:extLst>
          </p:cNvPr>
          <p:cNvSpPr txBox="1"/>
          <p:nvPr/>
        </p:nvSpPr>
        <p:spPr>
          <a:xfrm>
            <a:off x="581557" y="3997742"/>
            <a:ext cx="6686679" cy="69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деловая игра «Фабрика Процессов»;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Тренинги: Реализация проекта по улучшению, Картирование, Производственный анализ,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5C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, Стандартизированная работа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2293274-926D-208A-CD14-1CABFD39E705}"/>
              </a:ext>
            </a:extLst>
          </p:cNvPr>
          <p:cNvSpPr txBox="1"/>
          <p:nvPr/>
        </p:nvSpPr>
        <p:spPr>
          <a:xfrm>
            <a:off x="581557" y="5184521"/>
            <a:ext cx="7108537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Запись радиоролика;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Трансляция на выбранных радиостанциях;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BC733D6-F291-1487-F30F-0C7A2ED45145}"/>
              </a:ext>
            </a:extLst>
          </p:cNvPr>
          <p:cNvSpPr txBox="1"/>
          <p:nvPr/>
        </p:nvSpPr>
        <p:spPr>
          <a:xfrm>
            <a:off x="581557" y="6286081"/>
            <a:ext cx="7095990" cy="292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Форум «Спецодежда», нетворкинг</a:t>
            </a:r>
          </a:p>
        </p:txBody>
      </p:sp>
      <p:sp>
        <p:nvSpPr>
          <p:cNvPr id="2" name="CustomShape 7">
            <a:extLst>
              <a:ext uri="{FF2B5EF4-FFF2-40B4-BE49-F238E27FC236}">
                <a16:creationId xmlns:a16="http://schemas.microsoft.com/office/drawing/2014/main" xmlns="" id="{A1E96325-9638-321A-BBE2-E7476AC87000}"/>
              </a:ext>
            </a:extLst>
          </p:cNvPr>
          <p:cNvSpPr/>
          <p:nvPr/>
        </p:nvSpPr>
        <p:spPr>
          <a:xfrm>
            <a:off x="675845" y="932863"/>
            <a:ext cx="7334357" cy="364674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E87206D-4CBF-0D03-B772-B918EF5B3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57" y="954129"/>
            <a:ext cx="4020096" cy="3546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85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в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Интернете</a:t>
            </a: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xmlns="" id="{1FC593F6-F0AB-AE83-1AF9-E70DF0CE0771}"/>
              </a:ext>
            </a:extLst>
          </p:cNvPr>
          <p:cNvSpPr/>
          <p:nvPr/>
        </p:nvSpPr>
        <p:spPr>
          <a:xfrm>
            <a:off x="649843" y="2193764"/>
            <a:ext cx="7360359" cy="442670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951602-3F7A-11D8-D57F-45C403DF4859}"/>
              </a:ext>
            </a:extLst>
          </p:cNvPr>
          <p:cNvSpPr txBox="1"/>
          <p:nvPr/>
        </p:nvSpPr>
        <p:spPr>
          <a:xfrm>
            <a:off x="953418" y="2238550"/>
            <a:ext cx="5345348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в социальных сетях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CustomShape 7">
            <a:extLst>
              <a:ext uri="{FF2B5EF4-FFF2-40B4-BE49-F238E27FC236}">
                <a16:creationId xmlns:a16="http://schemas.microsoft.com/office/drawing/2014/main" xmlns="" id="{A9D2292C-5E1B-43B0-5066-D3310103F950}"/>
              </a:ext>
            </a:extLst>
          </p:cNvPr>
          <p:cNvSpPr/>
          <p:nvPr/>
        </p:nvSpPr>
        <p:spPr>
          <a:xfrm>
            <a:off x="675085" y="3489503"/>
            <a:ext cx="7335117" cy="442670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F21A7E-178D-86B7-E103-75941EE701DF}"/>
              </a:ext>
            </a:extLst>
          </p:cNvPr>
          <p:cNvSpPr txBox="1"/>
          <p:nvPr/>
        </p:nvSpPr>
        <p:spPr>
          <a:xfrm>
            <a:off x="859124" y="3527137"/>
            <a:ext cx="6523396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основам бережливого производства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xmlns="" id="{21856E6B-4282-D328-6FD9-BA39C2689D3B}"/>
              </a:ext>
            </a:extLst>
          </p:cNvPr>
          <p:cNvSpPr/>
          <p:nvPr/>
        </p:nvSpPr>
        <p:spPr>
          <a:xfrm>
            <a:off x="675084" y="4698117"/>
            <a:ext cx="7335118" cy="442670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97D44D5-376C-CAF5-1B58-D299A2F48AF9}"/>
              </a:ext>
            </a:extLst>
          </p:cNvPr>
          <p:cNvSpPr txBox="1"/>
          <p:nvPr/>
        </p:nvSpPr>
        <p:spPr>
          <a:xfrm>
            <a:off x="842141" y="4737384"/>
            <a:ext cx="7168061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компания на радиостанциях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44" name="CustomShape 7">
            <a:extLst>
              <a:ext uri="{FF2B5EF4-FFF2-40B4-BE49-F238E27FC236}">
                <a16:creationId xmlns:a16="http://schemas.microsoft.com/office/drawing/2014/main" xmlns="" id="{20DA1FBD-1DDC-D603-FFD7-AF3F746B2A3E}"/>
              </a:ext>
            </a:extLst>
          </p:cNvPr>
          <p:cNvSpPr/>
          <p:nvPr/>
        </p:nvSpPr>
        <p:spPr>
          <a:xfrm>
            <a:off x="674921" y="5751047"/>
            <a:ext cx="7335281" cy="442670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6150" name="TextBox 6149">
            <a:extLst>
              <a:ext uri="{FF2B5EF4-FFF2-40B4-BE49-F238E27FC236}">
                <a16:creationId xmlns:a16="http://schemas.microsoft.com/office/drawing/2014/main" xmlns="" id="{37BD1D6F-2EDA-A4EA-3DE3-52EDFDDE4D38}"/>
              </a:ext>
            </a:extLst>
          </p:cNvPr>
          <p:cNvSpPr txBox="1"/>
          <p:nvPr/>
        </p:nvSpPr>
        <p:spPr>
          <a:xfrm>
            <a:off x="859124" y="5817444"/>
            <a:ext cx="5345348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отраслевых СМСП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51" name="CustomShape 7">
            <a:extLst>
              <a:ext uri="{FF2B5EF4-FFF2-40B4-BE49-F238E27FC236}">
                <a16:creationId xmlns:a16="http://schemas.microsoft.com/office/drawing/2014/main" xmlns="" id="{5666A2E6-C5F5-1071-87FD-8AB8373A832A}"/>
              </a:ext>
            </a:extLst>
          </p:cNvPr>
          <p:cNvSpPr/>
          <p:nvPr/>
        </p:nvSpPr>
        <p:spPr>
          <a:xfrm>
            <a:off x="657579" y="6671154"/>
            <a:ext cx="7360359" cy="640307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6153" name="TextBox 6152">
            <a:extLst>
              <a:ext uri="{FF2B5EF4-FFF2-40B4-BE49-F238E27FC236}">
                <a16:creationId xmlns:a16="http://schemas.microsoft.com/office/drawing/2014/main" xmlns="" id="{FDA74181-504C-3C2A-86CC-75F1A21395B6}"/>
              </a:ext>
            </a:extLst>
          </p:cNvPr>
          <p:cNvSpPr txBox="1"/>
          <p:nvPr/>
        </p:nvSpPr>
        <p:spPr>
          <a:xfrm>
            <a:off x="836613" y="6703859"/>
            <a:ext cx="6729034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программы, семинары, конференции, форумы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59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CBA9757-1C99-9A95-21FC-E11481EEE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92" y="4556535"/>
            <a:ext cx="1951430" cy="15362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6D243C7-EAF4-472D-8032-44321CA5C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57" y="5518305"/>
            <a:ext cx="1798719" cy="1628332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36613" y="363538"/>
            <a:ext cx="552450" cy="117475"/>
          </a:xfrm>
          <a:prstGeom prst="rect">
            <a:avLst/>
          </a:prstGeom>
          <a:solidFill>
            <a:srgbClr val="ED5338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" name="TextShape 3">
            <a:extLst>
              <a:ext uri="{FF2B5EF4-FFF2-40B4-BE49-F238E27FC236}">
                <a16:creationId xmlns:a16="http://schemas.microsoft.com/office/drawing/2014/main" xmlns="" id="{F0F57D53-A970-3403-C897-A4342F0A2321}"/>
              </a:ext>
            </a:extLst>
          </p:cNvPr>
          <p:cNvSpPr txBox="1"/>
          <p:nvPr/>
        </p:nvSpPr>
        <p:spPr>
          <a:xfrm>
            <a:off x="1486900" y="363538"/>
            <a:ext cx="6144342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СМСП, на условиях софинансирования</a:t>
            </a:r>
            <a:endParaRPr lang="en-US" sz="20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187C70-E98B-D2BC-BEA0-027A3978FE4E}"/>
              </a:ext>
            </a:extLst>
          </p:cNvPr>
          <p:cNvSpPr txBox="1"/>
          <p:nvPr/>
        </p:nvSpPr>
        <p:spPr>
          <a:xfrm>
            <a:off x="638127" y="1624320"/>
            <a:ext cx="6893501" cy="1294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Wildberries</a:t>
            </a:r>
            <a:endParaRPr lang="ru-RU" sz="14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Ozon</a:t>
            </a:r>
            <a:endParaRPr lang="ru-RU" sz="14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Яндекс.Маркет</a:t>
            </a:r>
            <a:endParaRPr lang="ru-RU" sz="14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СберМегаМаркет</a:t>
            </a:r>
            <a:endParaRPr lang="ru-RU" sz="14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KazanExpress</a:t>
            </a:r>
            <a:endParaRPr lang="ru-RU" sz="1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stomShape 7">
            <a:extLst>
              <a:ext uri="{FF2B5EF4-FFF2-40B4-BE49-F238E27FC236}">
                <a16:creationId xmlns:a16="http://schemas.microsoft.com/office/drawing/2014/main" xmlns="" id="{A1E96325-9638-321A-BBE2-E7476AC87000}"/>
              </a:ext>
            </a:extLst>
          </p:cNvPr>
          <p:cNvSpPr/>
          <p:nvPr/>
        </p:nvSpPr>
        <p:spPr>
          <a:xfrm>
            <a:off x="672532" y="1040482"/>
            <a:ext cx="7334357" cy="364674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E87206D-4CBF-0D03-B772-B918EF5B3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69" y="1060975"/>
            <a:ext cx="5268405" cy="35248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85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на маркетплейсы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stomShape 7">
            <a:extLst>
              <a:ext uri="{FF2B5EF4-FFF2-40B4-BE49-F238E27FC236}">
                <a16:creationId xmlns:a16="http://schemas.microsoft.com/office/drawing/2014/main" xmlns="" id="{A9D2292C-5E1B-43B0-5066-D3310103F950}"/>
              </a:ext>
            </a:extLst>
          </p:cNvPr>
          <p:cNvSpPr/>
          <p:nvPr/>
        </p:nvSpPr>
        <p:spPr>
          <a:xfrm>
            <a:off x="670199" y="2816950"/>
            <a:ext cx="7335117" cy="442670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F21A7E-178D-86B7-E103-75941EE701DF}"/>
              </a:ext>
            </a:extLst>
          </p:cNvPr>
          <p:cNvSpPr txBox="1"/>
          <p:nvPr/>
        </p:nvSpPr>
        <p:spPr>
          <a:xfrm>
            <a:off x="702921" y="2886955"/>
            <a:ext cx="7446499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ертификация продукции, получение протокола испытаний</a:t>
            </a: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xmlns="" id="{21856E6B-4282-D328-6FD9-BA39C2689D3B}"/>
              </a:ext>
            </a:extLst>
          </p:cNvPr>
          <p:cNvSpPr/>
          <p:nvPr/>
        </p:nvSpPr>
        <p:spPr>
          <a:xfrm>
            <a:off x="663586" y="3632734"/>
            <a:ext cx="7335118" cy="442670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97D44D5-376C-CAF5-1B58-D299A2F48AF9}"/>
              </a:ext>
            </a:extLst>
          </p:cNvPr>
          <p:cNvSpPr txBox="1"/>
          <p:nvPr/>
        </p:nvSpPr>
        <p:spPr>
          <a:xfrm>
            <a:off x="748203" y="3671544"/>
            <a:ext cx="7168061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егистрация товарного знака, регистрация патентов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44" name="CustomShape 7">
            <a:extLst>
              <a:ext uri="{FF2B5EF4-FFF2-40B4-BE49-F238E27FC236}">
                <a16:creationId xmlns:a16="http://schemas.microsoft.com/office/drawing/2014/main" xmlns="" id="{20DA1FBD-1DDC-D603-FFD7-AF3F746B2A3E}"/>
              </a:ext>
            </a:extLst>
          </p:cNvPr>
          <p:cNvSpPr/>
          <p:nvPr/>
        </p:nvSpPr>
        <p:spPr>
          <a:xfrm>
            <a:off x="686314" y="4671414"/>
            <a:ext cx="7335281" cy="442670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6150" name="TextBox 6149">
            <a:extLst>
              <a:ext uri="{FF2B5EF4-FFF2-40B4-BE49-F238E27FC236}">
                <a16:creationId xmlns:a16="http://schemas.microsoft.com/office/drawing/2014/main" xmlns="" id="{37BD1D6F-2EDA-A4EA-3DE3-52EDFDDE4D38}"/>
              </a:ext>
            </a:extLst>
          </p:cNvPr>
          <p:cNvSpPr txBox="1"/>
          <p:nvPr/>
        </p:nvSpPr>
        <p:spPr>
          <a:xfrm>
            <a:off x="781557" y="4745069"/>
            <a:ext cx="7032745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азработка программ модернизации предприятий</a:t>
            </a:r>
          </a:p>
        </p:txBody>
      </p:sp>
      <p:sp>
        <p:nvSpPr>
          <p:cNvPr id="6151" name="CustomShape 7">
            <a:extLst>
              <a:ext uri="{FF2B5EF4-FFF2-40B4-BE49-F238E27FC236}">
                <a16:creationId xmlns:a16="http://schemas.microsoft.com/office/drawing/2014/main" xmlns="" id="{5666A2E6-C5F5-1071-87FD-8AB8373A832A}"/>
              </a:ext>
            </a:extLst>
          </p:cNvPr>
          <p:cNvSpPr/>
          <p:nvPr/>
        </p:nvSpPr>
        <p:spPr>
          <a:xfrm>
            <a:off x="723174" y="5710094"/>
            <a:ext cx="7360359" cy="442671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6153" name="TextBox 6152">
            <a:extLst>
              <a:ext uri="{FF2B5EF4-FFF2-40B4-BE49-F238E27FC236}">
                <a16:creationId xmlns:a16="http://schemas.microsoft.com/office/drawing/2014/main" xmlns="" id="{FDA74181-504C-3C2A-86CC-75F1A21395B6}"/>
              </a:ext>
            </a:extLst>
          </p:cNvPr>
          <p:cNvSpPr txBox="1"/>
          <p:nvPr/>
        </p:nvSpPr>
        <p:spPr>
          <a:xfrm>
            <a:off x="902208" y="5742799"/>
            <a:ext cx="6729034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азработка бизнес-планов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C668B80-2B24-3253-1D05-886A4A637F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44" y="1018740"/>
            <a:ext cx="1788549" cy="11923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E746C8D-C607-E275-9971-814DA6DDA1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174" y="3581593"/>
            <a:ext cx="1183817" cy="11838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3C72A9C-3020-27CA-3476-43AE6AE09C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174" y="2188126"/>
            <a:ext cx="1154891" cy="115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5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6667C57-6E5C-85F0-532E-DCF33529A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78" y="5522589"/>
            <a:ext cx="3960440" cy="198022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xmlns="" id="{356AC56F-0DBA-471F-E04F-B6250C9AB9FD}"/>
              </a:ext>
            </a:extLst>
          </p:cNvPr>
          <p:cNvSpPr txBox="1"/>
          <p:nvPr/>
        </p:nvSpPr>
        <p:spPr>
          <a:xfrm>
            <a:off x="89322" y="842614"/>
            <a:ext cx="10081120" cy="6399184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Организация участия СМСП в международных выставках, ярмарках и прочих мероприятиях в иностранных государствах и на территории РФ. 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562212"/>
              </a:solidFill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Поиск потенциального иностранного покупателя по запросу СМСП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562212"/>
              </a:solidFill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Софинансирование транспортных затрат при транспортировке продукции по территории РФ до границы с иностранным государством (до 80%)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562212"/>
              </a:solidFill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Содействие в приведении продукции в соответствие с требованиями иностранного покупателя (сертификация) (до 80%)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562212"/>
              </a:solidFill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Подготовка, экспертиза и сопровождение экспортного контракта; письменные и устные консультации по различным направлениям экспортной деятельности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562212"/>
              </a:solidFill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Проведение мастер-классов, экспортных семинаров, вебинаров и других информационно-консультационных мероприятий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562212"/>
              </a:solidFill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Организация международных бизнес-миссий и прием иностранных делегаций в составе реверсных бизнес-миссий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562212"/>
              </a:solidFill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Содействие в размещении продукции СМСП </a:t>
            </a:r>
          </a:p>
          <a:p>
            <a:pPr marL="330736" marR="258367" algn="just">
              <a:lnSpc>
                <a:spcPct val="100000"/>
              </a:lnSpc>
              <a:spcBef>
                <a:spcPts val="100"/>
              </a:spcBef>
            </a:pPr>
            <a:r>
              <a:rPr lang="ru-RU" sz="1600" i="1" dirty="0">
                <a:solidFill>
                  <a:srgbClr val="562212"/>
                </a:solidFill>
              </a:rPr>
              <a:t>на международных электронных площадках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562212"/>
              </a:solidFill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Проведение ежегодного регионального</a:t>
            </a:r>
          </a:p>
          <a:p>
            <a:pPr marL="330736" marR="258367" algn="just">
              <a:lnSpc>
                <a:spcPct val="100000"/>
              </a:lnSpc>
              <a:spcBef>
                <a:spcPts val="100"/>
              </a:spcBef>
            </a:pPr>
            <a:r>
              <a:rPr lang="ru-RU" sz="1600" i="1" dirty="0">
                <a:solidFill>
                  <a:srgbClr val="562212"/>
                </a:solidFill>
              </a:rPr>
              <a:t> конкурса «Экспортер года»</a:t>
            </a:r>
            <a:endParaRPr lang="ru-RU" sz="14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xmlns="" id="{D4A6CE3F-0A76-D839-62F5-DFFA9CE1D6C5}"/>
              </a:ext>
            </a:extLst>
          </p:cNvPr>
          <p:cNvSpPr/>
          <p:nvPr/>
        </p:nvSpPr>
        <p:spPr>
          <a:xfrm>
            <a:off x="1457474" y="262430"/>
            <a:ext cx="6912768" cy="561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Меры поддержки для экспортоориентированных предпринимателей</a:t>
            </a:r>
            <a:endParaRPr lang="ru-RU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441078"/>
      </p:ext>
    </p:extLst>
  </p:cSld>
  <p:clrMapOvr>
    <a:masterClrMapping/>
  </p:clrMapOvr>
</p:sld>
</file>

<file path=ppt/theme/theme1.xml><?xml version="1.0" encoding="utf-8"?>
<a:theme xmlns:a="http://schemas.openxmlformats.org/drawingml/2006/main" name="Планерка 18.06.20 г.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Планерка 18.06.20 г.</Template>
  <TotalTime>2222</TotalTime>
  <Words>1732</Words>
  <Application>Microsoft Office PowerPoint</Application>
  <PresentationFormat>Произвольный</PresentationFormat>
  <Paragraphs>380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Планерка 18.06.20 г.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Уйманова Екатерина Владимировна</cp:lastModifiedBy>
  <cp:revision>75</cp:revision>
  <cp:lastPrinted>2019-05-25T05:03:43Z</cp:lastPrinted>
  <dcterms:created xsi:type="dcterms:W3CDTF">2020-06-22T12:31:14Z</dcterms:created>
  <dcterms:modified xsi:type="dcterms:W3CDTF">2023-07-25T07:19:51Z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Synergy</vt:lpwstr>
  </property>
  <property fmtid="{D5CDD505-2E9C-101B-9397-08002B2CF9AE}" pid="4" name="HiddenSlides">
    <vt:r8>0</vt:r8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11</vt:r8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16</vt:r8>
  </property>
</Properties>
</file>